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5207" r:id="rId5"/>
  </p:sldMasterIdLst>
  <p:notesMasterIdLst>
    <p:notesMasterId r:id="rId40"/>
  </p:notesMasterIdLst>
  <p:handoutMasterIdLst>
    <p:handoutMasterId r:id="rId41"/>
  </p:handoutMasterIdLst>
  <p:sldIdLst>
    <p:sldId id="477" r:id="rId6"/>
    <p:sldId id="1006" r:id="rId7"/>
    <p:sldId id="1947" r:id="rId8"/>
    <p:sldId id="2107" r:id="rId9"/>
    <p:sldId id="2118" r:id="rId10"/>
    <p:sldId id="1952" r:id="rId11"/>
    <p:sldId id="1953" r:id="rId12"/>
    <p:sldId id="1957" r:id="rId13"/>
    <p:sldId id="1958" r:id="rId14"/>
    <p:sldId id="2121" r:id="rId15"/>
    <p:sldId id="1961" r:id="rId16"/>
    <p:sldId id="1964" r:id="rId17"/>
    <p:sldId id="1965" r:id="rId18"/>
    <p:sldId id="1966" r:id="rId19"/>
    <p:sldId id="1967" r:id="rId20"/>
    <p:sldId id="1976" r:id="rId21"/>
    <p:sldId id="1977" r:id="rId22"/>
    <p:sldId id="1986" r:id="rId23"/>
    <p:sldId id="1988" r:id="rId24"/>
    <p:sldId id="1989" r:id="rId25"/>
    <p:sldId id="2054" r:id="rId26"/>
    <p:sldId id="2055" r:id="rId27"/>
    <p:sldId id="2056" r:id="rId28"/>
    <p:sldId id="2162" r:id="rId29"/>
    <p:sldId id="2087" r:id="rId30"/>
    <p:sldId id="2088" r:id="rId31"/>
    <p:sldId id="2089" r:id="rId32"/>
    <p:sldId id="2093" r:id="rId33"/>
    <p:sldId id="2094" r:id="rId34"/>
    <p:sldId id="2098" r:id="rId35"/>
    <p:sldId id="2122" r:id="rId36"/>
    <p:sldId id="2100" r:id="rId37"/>
    <p:sldId id="2154" r:id="rId38"/>
    <p:sldId id="2155" r:id="rId39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ain Slide Templates" id="{9FD26745-286A-0847-8149-788AC30EF25D}">
          <p14:sldIdLst>
            <p14:sldId id="477"/>
            <p14:sldId id="1006"/>
            <p14:sldId id="1947"/>
            <p14:sldId id="2107"/>
            <p14:sldId id="2118"/>
            <p14:sldId id="1952"/>
            <p14:sldId id="1953"/>
            <p14:sldId id="1957"/>
            <p14:sldId id="1958"/>
            <p14:sldId id="2121"/>
            <p14:sldId id="1961"/>
            <p14:sldId id="1964"/>
            <p14:sldId id="1965"/>
            <p14:sldId id="1966"/>
            <p14:sldId id="1967"/>
            <p14:sldId id="1976"/>
            <p14:sldId id="1977"/>
            <p14:sldId id="1986"/>
            <p14:sldId id="1988"/>
            <p14:sldId id="1989"/>
            <p14:sldId id="2054"/>
            <p14:sldId id="2055"/>
            <p14:sldId id="2056"/>
            <p14:sldId id="2162"/>
            <p14:sldId id="2087"/>
            <p14:sldId id="2088"/>
            <p14:sldId id="2089"/>
            <p14:sldId id="2093"/>
            <p14:sldId id="2094"/>
            <p14:sldId id="2098"/>
            <p14:sldId id="2122"/>
            <p14:sldId id="2100"/>
          </p14:sldIdLst>
        </p14:section>
        <p14:section name="Supporting Slides" id="{1BD560A4-167F-3E45-8D88-347CE9D36106}">
          <p14:sldIdLst>
            <p14:sldId id="2154"/>
            <p14:sldId id="2155"/>
          </p14:sldIdLst>
        </p14:section>
        <p14:section name="Icon Library" id="{5E881FA1-0536-C34E-87C5-F9DC2CBF47E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708" userDrawn="1">
          <p15:clr>
            <a:srgbClr val="A4A3A4"/>
          </p15:clr>
        </p15:guide>
        <p15:guide id="2" orient="horz" pos="1284" userDrawn="1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ner, Zach" initials="SZ" lastIdx="2" clrIdx="0"/>
  <p:cmAuthor id="2" name="Denman, Emma" initials="DE" lastIdx="3" clrIdx="1">
    <p:extLst>
      <p:ext uri="{19B8F6BF-5375-455C-9EA6-DF929625EA0E}">
        <p15:presenceInfo xmlns:p15="http://schemas.microsoft.com/office/powerpoint/2012/main" userId="S-1-5-21-1202660629-261903793-682003330-469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  <a:srgbClr val="2B3990"/>
    <a:srgbClr val="FBB040"/>
    <a:srgbClr val="8B5E3C"/>
    <a:srgbClr val="E9262A"/>
    <a:srgbClr val="3DB54A"/>
    <a:srgbClr val="F3A230"/>
    <a:srgbClr val="FF6600"/>
    <a:srgbClr val="FFFFCC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25" autoAdjust="0"/>
    <p:restoredTop sz="95170" autoAdjust="0"/>
  </p:normalViewPr>
  <p:slideViewPr>
    <p:cSldViewPr snapToObjects="1" showGuides="1">
      <p:cViewPr varScale="1">
        <p:scale>
          <a:sx n="162" d="100"/>
          <a:sy n="162" d="100"/>
        </p:scale>
        <p:origin x="456" y="184"/>
      </p:cViewPr>
      <p:guideLst>
        <p:guide orient="horz" pos="708"/>
        <p:guide orient="horz" pos="128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165"/>
    </p:cViewPr>
  </p:sorterViewPr>
  <p:notesViewPr>
    <p:cSldViewPr snapToObjects="1" showGuides="1">
      <p:cViewPr varScale="1">
        <p:scale>
          <a:sx n="80" d="100"/>
          <a:sy n="80" d="100"/>
        </p:scale>
        <p:origin x="3810" y="4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commentAuthors" Target="comment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3169920" cy="480060"/>
          </a:xfrm>
          <a:prstGeom prst="rect">
            <a:avLst/>
          </a:prstGeom>
        </p:spPr>
        <p:txBody>
          <a:bodyPr vert="horz" lIns="96627" tIns="48314" rIns="96627" bIns="483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9" y="4"/>
            <a:ext cx="3169920" cy="480060"/>
          </a:xfrm>
          <a:prstGeom prst="rect">
            <a:avLst/>
          </a:prstGeom>
        </p:spPr>
        <p:txBody>
          <a:bodyPr vert="horz" wrap="square" lIns="96627" tIns="48314" rIns="96627" bIns="483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F000A042-A743-2C4C-AE1D-AA4B6E51894F}" type="datetimeFigureOut">
              <a:rPr lang="en-US"/>
              <a:pPr>
                <a:defRPr/>
              </a:pPr>
              <a:t>2/13/19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6627" tIns="48314" rIns="96627" bIns="483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5"/>
            <a:ext cx="3169920" cy="480060"/>
          </a:xfrm>
          <a:prstGeom prst="rect">
            <a:avLst/>
          </a:prstGeom>
        </p:spPr>
        <p:txBody>
          <a:bodyPr vert="horz" wrap="square" lIns="96627" tIns="48314" rIns="96627" bIns="483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83C7CD9-AD26-F040-8CE2-9B94C71355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2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3169920" cy="480060"/>
          </a:xfrm>
          <a:prstGeom prst="rect">
            <a:avLst/>
          </a:prstGeom>
        </p:spPr>
        <p:txBody>
          <a:bodyPr vert="horz" lIns="96627" tIns="48314" rIns="96627" bIns="483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4"/>
            <a:ext cx="3169920" cy="480060"/>
          </a:xfrm>
          <a:prstGeom prst="rect">
            <a:avLst/>
          </a:prstGeom>
        </p:spPr>
        <p:txBody>
          <a:bodyPr vert="horz" wrap="square" lIns="96627" tIns="48314" rIns="96627" bIns="483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398A926-8D6B-164D-ACBA-15CB9D9CCF74}" type="datetimeFigureOut">
              <a:rPr lang="en-US"/>
              <a:pPr>
                <a:defRPr/>
              </a:pPr>
              <a:t>2/13/19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2388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7" tIns="48314" rIns="96627" bIns="483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2"/>
            <a:ext cx="5852160" cy="4320540"/>
          </a:xfrm>
          <a:prstGeom prst="rect">
            <a:avLst/>
          </a:prstGeom>
        </p:spPr>
        <p:txBody>
          <a:bodyPr vert="horz" lIns="96627" tIns="48314" rIns="96627" bIns="48314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6627" tIns="48314" rIns="96627" bIns="483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5"/>
            <a:ext cx="3169920" cy="480060"/>
          </a:xfrm>
          <a:prstGeom prst="rect">
            <a:avLst/>
          </a:prstGeom>
        </p:spPr>
        <p:txBody>
          <a:bodyPr vert="horz" wrap="square" lIns="96627" tIns="48314" rIns="96627" bIns="483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B83DB7FA-C357-BD44-B313-15295D3948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0829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02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main topic areas we’ll go over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273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17010" y="5966942"/>
            <a:ext cx="4592002" cy="565289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791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068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5CDD0-1195-4459-B4DC-4C90B0803946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473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100" dirty="0">
                <a:solidFill>
                  <a:schemeClr val="bg1"/>
                </a:solidFill>
              </a:rPr>
              <a:t>Open process for determining what to consider in an EIS:</a:t>
            </a:r>
          </a:p>
          <a:p>
            <a:pPr marL="1302186" lvl="2" indent="-35514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</a:rPr>
              <a:t>range of actions, </a:t>
            </a:r>
          </a:p>
          <a:p>
            <a:pPr marL="1302186" lvl="2" indent="-35514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</a:rPr>
              <a:t>alternatives, and </a:t>
            </a:r>
          </a:p>
          <a:p>
            <a:pPr marL="1302186" lvl="2" indent="-35514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</a:rPr>
              <a:t>impacts </a:t>
            </a:r>
          </a:p>
          <a:p>
            <a:endParaRPr lang="en-US" sz="2100" dirty="0">
              <a:solidFill>
                <a:schemeClr val="bg1"/>
              </a:solidFill>
            </a:endParaRPr>
          </a:p>
          <a:p>
            <a:r>
              <a:rPr lang="en-US" sz="2100" dirty="0">
                <a:solidFill>
                  <a:schemeClr val="bg1"/>
                </a:solidFill>
              </a:rPr>
              <a:t>30-day comment period for public, agency, and tribal comments.</a:t>
            </a:r>
          </a:p>
          <a:p>
            <a:endParaRPr lang="en-US" sz="2100" dirty="0">
              <a:solidFill>
                <a:schemeClr val="bg1"/>
              </a:solidFill>
            </a:endParaRPr>
          </a:p>
          <a:p>
            <a:r>
              <a:rPr lang="en-US" sz="2100" dirty="0">
                <a:solidFill>
                  <a:schemeClr val="bg1"/>
                </a:solidFill>
              </a:rPr>
              <a:t>To determine Preferred Alternative and alternatives to study in EIS</a:t>
            </a:r>
          </a:p>
          <a:p>
            <a:r>
              <a:rPr lang="en-US" sz="2100" dirty="0">
                <a:solidFill>
                  <a:schemeClr val="bg1"/>
                </a:solidFill>
              </a:rPr>
              <a:t>Sound Transit Board will consider:</a:t>
            </a:r>
          </a:p>
          <a:p>
            <a:pPr marL="828664" lvl="1" indent="-35514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</a:rPr>
              <a:t>Screening evaluation results</a:t>
            </a:r>
          </a:p>
          <a:p>
            <a:pPr marL="828664" lvl="1" indent="-35514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</a:rPr>
              <a:t>Scoping comments</a:t>
            </a:r>
          </a:p>
          <a:p>
            <a:pPr marL="828664" lvl="1" indent="-35514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</a:rPr>
              <a:t>Federal Transit Administration (FTA) direction</a:t>
            </a:r>
          </a:p>
          <a:p>
            <a:pPr marL="828664" lvl="1" indent="-35514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FF0000"/>
                </a:solidFill>
              </a:rPr>
              <a:t>Community input and results of Racial </a:t>
            </a:r>
            <a:r>
              <a:rPr lang="en-US" sz="2100" dirty="0" err="1">
                <a:solidFill>
                  <a:srgbClr val="FF0000"/>
                </a:solidFill>
              </a:rPr>
              <a:t>Eq</a:t>
            </a:r>
            <a:r>
              <a:rPr lang="en-US" sz="2100" dirty="0">
                <a:solidFill>
                  <a:srgbClr val="FF0000"/>
                </a:solidFill>
              </a:rPr>
              <a:t>	</a:t>
            </a:r>
            <a:r>
              <a:rPr lang="en-US" sz="2100" dirty="0" err="1">
                <a:solidFill>
                  <a:srgbClr val="FF0000"/>
                </a:solidFill>
              </a:rPr>
              <a:t>uity</a:t>
            </a:r>
            <a:r>
              <a:rPr lang="en-US" sz="2100" dirty="0">
                <a:solidFill>
                  <a:srgbClr val="FF0000"/>
                </a:solidFill>
              </a:rPr>
              <a:t> Toolkit</a:t>
            </a:r>
          </a:p>
          <a:p>
            <a:pPr marL="828664" lvl="1" indent="-355142">
              <a:buFont typeface="Arial" panose="020B0604020202020204" pitchFamily="34" charset="0"/>
              <a:buChar char="•"/>
            </a:pPr>
            <a:endParaRPr lang="en-US" sz="2100" dirty="0">
              <a:solidFill>
                <a:srgbClr val="FF0000"/>
              </a:solidFill>
            </a:endParaRPr>
          </a:p>
          <a:p>
            <a:pPr marL="828664" lvl="1" indent="-35514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FF0000"/>
                </a:solidFill>
              </a:rPr>
              <a:t>Want to point out here that FTA has a role in determining what a reasonable range of alternatives is and what goes into the EIS.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324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837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67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789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5CDD0-1195-4459-B4DC-4C90B0803946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658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734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6864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4885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424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796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414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817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78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main topic areas we’ll go over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02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4838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6788">
              <a:defRPr/>
            </a:pPr>
            <a:fld id="{B83DB7FA-C357-BD44-B313-15295D394820}" type="slidenum">
              <a:rPr lang="en-US">
                <a:solidFill>
                  <a:prstClr val="black"/>
                </a:solidFill>
              </a:rPr>
              <a:pPr defTabSz="946788">
                <a:defRPr/>
              </a:pPr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9805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248">
              <a:defRPr/>
            </a:pPr>
            <a:fld id="{B83DB7FA-C357-BD44-B313-15295D394820}" type="slidenum">
              <a:rPr lang="en-US">
                <a:solidFill>
                  <a:prstClr val="black"/>
                </a:solidFill>
              </a:rPr>
              <a:pPr defTabSz="914248">
                <a:defRPr/>
              </a:pPr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3515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920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560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1348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8219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0679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7446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277">
              <a:defRPr/>
            </a:pPr>
            <a:fld id="{B83DB7FA-C357-BD44-B313-15295D394820}" type="slidenum">
              <a:rPr lang="en-US">
                <a:solidFill>
                  <a:prstClr val="black"/>
                </a:solidFill>
              </a:rPr>
              <a:pPr defTabSz="914277">
                <a:defRPr/>
              </a:pPr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2757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5CDD0-1195-4459-B4DC-4C90B0803946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844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9630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8795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248">
              <a:defRPr/>
            </a:pPr>
            <a:fld id="{B83DB7FA-C357-BD44-B313-15295D394820}" type="slidenum">
              <a:rPr lang="en-US">
                <a:solidFill>
                  <a:prstClr val="black"/>
                </a:solidFill>
              </a:rPr>
              <a:pPr defTabSz="914248">
                <a:defRPr/>
              </a:pPr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276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3" y="4338"/>
            <a:ext cx="9158516" cy="5188434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-20053" y="0"/>
            <a:ext cx="9158516" cy="5233364"/>
          </a:xfrm>
          <a:prstGeom prst="rect">
            <a:avLst/>
          </a:prstGeom>
          <a:solidFill>
            <a:srgbClr val="1F305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Elbow Connector 7"/>
          <p:cNvCxnSpPr/>
          <p:nvPr userDrawn="1"/>
        </p:nvCxnSpPr>
        <p:spPr>
          <a:xfrm rot="5400000" flipH="1" flipV="1">
            <a:off x="-1662318" y="1944756"/>
            <a:ext cx="5143501" cy="1292086"/>
          </a:xfrm>
          <a:prstGeom prst="bentConnector3">
            <a:avLst>
              <a:gd name="adj1" fmla="val 60013"/>
            </a:avLst>
          </a:prstGeom>
          <a:ln w="127000">
            <a:solidFill>
              <a:srgbClr val="F159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 userDrawn="1"/>
        </p:nvCxnSpPr>
        <p:spPr>
          <a:xfrm rot="5400000" flipH="1" flipV="1">
            <a:off x="5501977" y="1699427"/>
            <a:ext cx="5146240" cy="1747387"/>
          </a:xfrm>
          <a:prstGeom prst="bentConnector3">
            <a:avLst>
              <a:gd name="adj1" fmla="val 6277"/>
            </a:avLst>
          </a:prstGeom>
          <a:ln w="127000">
            <a:solidFill>
              <a:srgbClr val="35B6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-304800" y="-247650"/>
            <a:ext cx="1512404" cy="1984513"/>
          </a:xfrm>
          <a:prstGeom prst="rect">
            <a:avLst/>
          </a:prstGeom>
          <a:noFill/>
          <a:ln w="127000">
            <a:solidFill>
              <a:srgbClr val="F99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2555" y="2212995"/>
            <a:ext cx="2148045" cy="330469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86966" y="2728829"/>
            <a:ext cx="7723634" cy="1116023"/>
          </a:xfrm>
          <a:prstGeom prst="rect">
            <a:avLst/>
          </a:prstGeom>
        </p:spPr>
        <p:txBody>
          <a:bodyPr/>
          <a:lstStyle>
            <a:lvl1pPr algn="r">
              <a:defRPr sz="4800" b="1" i="1" baseline="0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6734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24" userDrawn="1">
          <p15:clr>
            <a:srgbClr val="FBAE40"/>
          </p15:clr>
        </p15:guide>
        <p15:guide id="2" orient="horz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c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246" y="1"/>
            <a:ext cx="9166983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-2739"/>
            <a:ext cx="9158516" cy="5181600"/>
          </a:xfrm>
          <a:prstGeom prst="rect">
            <a:avLst/>
          </a:prstGeom>
          <a:solidFill>
            <a:srgbClr val="1F305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Elbow Connector 7"/>
          <p:cNvCxnSpPr/>
          <p:nvPr userDrawn="1"/>
        </p:nvCxnSpPr>
        <p:spPr>
          <a:xfrm rot="5400000" flipH="1" flipV="1">
            <a:off x="-1662318" y="1944756"/>
            <a:ext cx="5143501" cy="1292086"/>
          </a:xfrm>
          <a:prstGeom prst="bentConnector3">
            <a:avLst>
              <a:gd name="adj1" fmla="val 60013"/>
            </a:avLst>
          </a:prstGeom>
          <a:ln w="127000">
            <a:solidFill>
              <a:srgbClr val="F159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 userDrawn="1"/>
        </p:nvCxnSpPr>
        <p:spPr>
          <a:xfrm rot="5400000" flipH="1" flipV="1">
            <a:off x="5501977" y="1699427"/>
            <a:ext cx="5146240" cy="1747387"/>
          </a:xfrm>
          <a:prstGeom prst="bentConnector3">
            <a:avLst>
              <a:gd name="adj1" fmla="val 6277"/>
            </a:avLst>
          </a:prstGeom>
          <a:ln w="127000">
            <a:solidFill>
              <a:srgbClr val="35B6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-304800" y="-247650"/>
            <a:ext cx="1512404" cy="1984513"/>
          </a:xfrm>
          <a:prstGeom prst="rect">
            <a:avLst/>
          </a:prstGeom>
          <a:noFill/>
          <a:ln w="127000">
            <a:solidFill>
              <a:srgbClr val="F99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2555" y="2212995"/>
            <a:ext cx="2148045" cy="330469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86966" y="2728829"/>
            <a:ext cx="7723634" cy="1116023"/>
          </a:xfrm>
          <a:prstGeom prst="rect">
            <a:avLst/>
          </a:prstGeom>
        </p:spPr>
        <p:txBody>
          <a:bodyPr/>
          <a:lstStyle>
            <a:lvl1pPr algn="r">
              <a:defRPr sz="4800" b="1" i="1" baseline="0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/>
              <a:t>Presentation title</a:t>
            </a:r>
            <a:endParaRPr lang="en-US" dirty="0"/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1" pos="5424">
          <p15:clr>
            <a:srgbClr val="FBAE40"/>
          </p15:clr>
        </p15:guide>
        <p15:guide id="2" orient="horz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c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58515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-14516" y="0"/>
            <a:ext cx="9158516" cy="5200648"/>
          </a:xfrm>
          <a:prstGeom prst="rect">
            <a:avLst/>
          </a:prstGeom>
          <a:solidFill>
            <a:srgbClr val="1F305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Elbow Connector 7"/>
          <p:cNvCxnSpPr/>
          <p:nvPr userDrawn="1"/>
        </p:nvCxnSpPr>
        <p:spPr>
          <a:xfrm rot="5400000" flipH="1" flipV="1">
            <a:off x="-1662318" y="1944756"/>
            <a:ext cx="5143501" cy="1292086"/>
          </a:xfrm>
          <a:prstGeom prst="bentConnector3">
            <a:avLst>
              <a:gd name="adj1" fmla="val 60013"/>
            </a:avLst>
          </a:prstGeom>
          <a:ln w="127000">
            <a:solidFill>
              <a:srgbClr val="F159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 userDrawn="1"/>
        </p:nvCxnSpPr>
        <p:spPr>
          <a:xfrm rot="5400000" flipH="1" flipV="1">
            <a:off x="5501977" y="1699427"/>
            <a:ext cx="5146240" cy="1747387"/>
          </a:xfrm>
          <a:prstGeom prst="bentConnector3">
            <a:avLst>
              <a:gd name="adj1" fmla="val 6277"/>
            </a:avLst>
          </a:prstGeom>
          <a:ln w="127000">
            <a:solidFill>
              <a:srgbClr val="35B6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-304800" y="-247650"/>
            <a:ext cx="1512404" cy="1984513"/>
          </a:xfrm>
          <a:prstGeom prst="rect">
            <a:avLst/>
          </a:prstGeom>
          <a:noFill/>
          <a:ln w="127000">
            <a:solidFill>
              <a:srgbClr val="F99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2555" y="2212995"/>
            <a:ext cx="2148045" cy="330469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86966" y="2728829"/>
            <a:ext cx="7723634" cy="1116023"/>
          </a:xfrm>
          <a:prstGeom prst="rect">
            <a:avLst/>
          </a:prstGeom>
        </p:spPr>
        <p:txBody>
          <a:bodyPr/>
          <a:lstStyle>
            <a:lvl1pPr algn="r">
              <a:defRPr sz="4800" b="1" i="1" baseline="0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/>
              <a:t>Presentation title</a:t>
            </a:r>
            <a:endParaRPr lang="en-US" dirty="0"/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1" pos="5424">
          <p15:clr>
            <a:srgbClr val="FBAE40"/>
          </p15:clr>
        </p15:guide>
        <p15:guide id="2" orient="horz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166016"/>
          </a:xfrm>
          <a:prstGeom prst="rect">
            <a:avLst/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228600" y="361950"/>
            <a:ext cx="8534400" cy="4419600"/>
          </a:xfrm>
          <a:prstGeom prst="rect">
            <a:avLst/>
          </a:prstGeom>
        </p:spPr>
        <p:txBody>
          <a:bodyPr/>
          <a:lstStyle>
            <a:lvl1pPr>
              <a:defRPr sz="4000" b="1" i="1">
                <a:solidFill>
                  <a:srgbClr val="43B5C2"/>
                </a:solidFill>
              </a:defRPr>
            </a:lvl1pPr>
            <a:lvl2pPr marL="0" indent="0">
              <a:buFontTx/>
              <a:buNone/>
              <a:defRPr sz="2400" b="1" i="1">
                <a:solidFill>
                  <a:srgbClr val="F4A331"/>
                </a:solidFill>
              </a:defRPr>
            </a:lvl2pPr>
            <a:lvl3pPr marL="685800" indent="-457200">
              <a:buFont typeface="Arial" charset="0"/>
              <a:buChar char="•"/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62726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984" y="0"/>
            <a:ext cx="9166983" cy="514350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-22984" y="0"/>
            <a:ext cx="9182224" cy="5143501"/>
          </a:xfrm>
          <a:prstGeom prst="rect">
            <a:avLst/>
          </a:prstGeom>
          <a:solidFill>
            <a:srgbClr val="1F305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83351" y="2114550"/>
            <a:ext cx="8366788" cy="1752600"/>
          </a:xfrm>
          <a:prstGeom prst="rect">
            <a:avLst/>
          </a:prstGeom>
        </p:spPr>
        <p:txBody>
          <a:bodyPr/>
          <a:lstStyle>
            <a:lvl1pPr algn="ctr">
              <a:defRPr sz="6000" b="1" i="1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/>
              <a:t>Section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4166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8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7"/>
          <a:stretch/>
        </p:blipFill>
        <p:spPr>
          <a:xfrm>
            <a:off x="0" y="0"/>
            <a:ext cx="9149251" cy="5168309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-31099" y="0"/>
            <a:ext cx="9180350" cy="5168309"/>
          </a:xfrm>
          <a:prstGeom prst="rect">
            <a:avLst/>
          </a:prstGeom>
          <a:solidFill>
            <a:srgbClr val="1F305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83351" y="2114550"/>
            <a:ext cx="8366788" cy="1752600"/>
          </a:xfrm>
          <a:prstGeom prst="rect">
            <a:avLst/>
          </a:prstGeom>
        </p:spPr>
        <p:txBody>
          <a:bodyPr/>
          <a:lstStyle>
            <a:lvl1pPr algn="ctr">
              <a:defRPr sz="6000" b="1" i="1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/>
              <a:t>Section title</a:t>
            </a:r>
            <a:endParaRPr lang="en-US" dirty="0"/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8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105150"/>
            <a:ext cx="9144001" cy="2038350"/>
          </a:xfrm>
          <a:prstGeom prst="rect">
            <a:avLst/>
          </a:prstGeom>
          <a:solidFill>
            <a:srgbClr val="1F305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0" y="3257550"/>
            <a:ext cx="8366788" cy="1676400"/>
          </a:xfrm>
          <a:prstGeom prst="rect">
            <a:avLst/>
          </a:prstGeom>
        </p:spPr>
        <p:txBody>
          <a:bodyPr/>
          <a:lstStyle>
            <a:lvl1pPr>
              <a:defRPr sz="4000" b="1" i="1">
                <a:solidFill>
                  <a:srgbClr val="43B5C2"/>
                </a:solidFill>
              </a:defRPr>
            </a:lvl1pPr>
            <a:lvl2pPr marL="342900" indent="-342900">
              <a:buFont typeface="Arial" charset="0"/>
              <a:buChar char="•"/>
              <a:defRPr b="0" i="0">
                <a:solidFill>
                  <a:schemeClr val="bg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11521974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95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5166016"/>
          </a:xfrm>
          <a:prstGeom prst="rect">
            <a:avLst/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660400" y="1123950"/>
            <a:ext cx="914400" cy="914400"/>
          </a:xfrm>
          <a:prstGeom prst="ellipse">
            <a:avLst/>
          </a:prstGeom>
          <a:solidFill>
            <a:srgbClr val="43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3B5C2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09600" y="593593"/>
            <a:ext cx="990600" cy="2034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SzPct val="80000"/>
            </a:pPr>
            <a:r>
              <a:rPr lang="en-US" sz="9600" b="1" i="1" dirty="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752600" y="1352550"/>
            <a:ext cx="6553200" cy="3276600"/>
          </a:xfrm>
          <a:prstGeom prst="rect">
            <a:avLst/>
          </a:prstGeom>
        </p:spPr>
        <p:txBody>
          <a:bodyPr/>
          <a:lstStyle>
            <a:lvl1pPr>
              <a:defRPr sz="4000" b="1" i="1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 dirty="0"/>
              <a:t>Quote here.</a:t>
            </a:r>
          </a:p>
          <a:p>
            <a:pPr lvl="1"/>
            <a:r>
              <a:rPr lang="en-US" dirty="0"/>
              <a:t>—Name, title</a:t>
            </a:r>
          </a:p>
        </p:txBody>
      </p:sp>
    </p:spTree>
    <p:extLst>
      <p:ext uri="{BB962C8B-B14F-4D97-AF65-F5344CB8AC3E}">
        <p14:creationId xmlns:p14="http://schemas.microsoft.com/office/powerpoint/2010/main" val="1656730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66016"/>
          </a:xfrm>
          <a:prstGeom prst="rect">
            <a:avLst/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0" y="361950"/>
            <a:ext cx="8366788" cy="3962400"/>
          </a:xfrm>
          <a:prstGeom prst="rect">
            <a:avLst/>
          </a:prstGeom>
        </p:spPr>
        <p:txBody>
          <a:bodyPr/>
          <a:lstStyle>
            <a:lvl1pPr>
              <a:defRPr sz="4000" b="1" i="1">
                <a:solidFill>
                  <a:srgbClr val="43B5C2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13995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507231" y="0"/>
            <a:ext cx="4636769" cy="5143500"/>
          </a:xfrm>
          <a:prstGeom prst="rect">
            <a:avLst/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4520826" cy="5143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Insert map or graphic here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724400" y="361950"/>
            <a:ext cx="4114800" cy="3962400"/>
          </a:xfrm>
          <a:prstGeom prst="rect">
            <a:avLst/>
          </a:prstGeom>
        </p:spPr>
        <p:txBody>
          <a:bodyPr/>
          <a:lstStyle>
            <a:lvl1pPr>
              <a:defRPr sz="4000" b="1" i="1">
                <a:solidFill>
                  <a:srgbClr val="43B5C2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44345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0" y="361950"/>
            <a:ext cx="8366788" cy="3962400"/>
          </a:xfrm>
          <a:prstGeom prst="rect">
            <a:avLst/>
          </a:prstGeom>
        </p:spPr>
        <p:txBody>
          <a:bodyPr/>
          <a:lstStyle>
            <a:lvl1pPr>
              <a:defRPr sz="4000" b="1" i="1">
                <a:solidFill>
                  <a:srgbClr val="43B5C2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7737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rgbClr val="1F30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8277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326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3" y="4338"/>
            <a:ext cx="9158516" cy="5188434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-20053" y="0"/>
            <a:ext cx="9158516" cy="5233364"/>
          </a:xfrm>
          <a:prstGeom prst="rect">
            <a:avLst/>
          </a:prstGeom>
          <a:solidFill>
            <a:srgbClr val="1F305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8" name="Elbow Connector 7"/>
          <p:cNvCxnSpPr/>
          <p:nvPr userDrawn="1"/>
        </p:nvCxnSpPr>
        <p:spPr>
          <a:xfrm rot="5400000" flipH="1" flipV="1">
            <a:off x="-1662318" y="1944756"/>
            <a:ext cx="5143501" cy="1292086"/>
          </a:xfrm>
          <a:prstGeom prst="bentConnector3">
            <a:avLst>
              <a:gd name="adj1" fmla="val 60013"/>
            </a:avLst>
          </a:prstGeom>
          <a:ln w="127000">
            <a:solidFill>
              <a:srgbClr val="F159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 userDrawn="1"/>
        </p:nvCxnSpPr>
        <p:spPr>
          <a:xfrm rot="5400000" flipH="1" flipV="1">
            <a:off x="5501977" y="1699427"/>
            <a:ext cx="5146240" cy="1747387"/>
          </a:xfrm>
          <a:prstGeom prst="bentConnector3">
            <a:avLst>
              <a:gd name="adj1" fmla="val 6277"/>
            </a:avLst>
          </a:prstGeom>
          <a:ln w="127000">
            <a:solidFill>
              <a:srgbClr val="35B6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-304800" y="-247650"/>
            <a:ext cx="1512404" cy="1984513"/>
          </a:xfrm>
          <a:prstGeom prst="rect">
            <a:avLst/>
          </a:prstGeom>
          <a:noFill/>
          <a:ln w="127000">
            <a:solidFill>
              <a:srgbClr val="F99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2555" y="2212995"/>
            <a:ext cx="2148045" cy="330469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86966" y="2728829"/>
            <a:ext cx="7723634" cy="1116023"/>
          </a:xfrm>
          <a:prstGeom prst="rect">
            <a:avLst/>
          </a:prstGeom>
        </p:spPr>
        <p:txBody>
          <a:bodyPr/>
          <a:lstStyle>
            <a:lvl1pPr algn="r">
              <a:defRPr sz="4800" b="1" i="1" baseline="0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5563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24">
          <p15:clr>
            <a:srgbClr val="FBAE40"/>
          </p15:clr>
        </p15:guide>
        <p15:guide id="2" orient="horz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c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246" y="1"/>
            <a:ext cx="9166983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-2739"/>
            <a:ext cx="9158516" cy="5181600"/>
          </a:xfrm>
          <a:prstGeom prst="rect">
            <a:avLst/>
          </a:prstGeom>
          <a:solidFill>
            <a:srgbClr val="1F305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8" name="Elbow Connector 7"/>
          <p:cNvCxnSpPr/>
          <p:nvPr userDrawn="1"/>
        </p:nvCxnSpPr>
        <p:spPr>
          <a:xfrm rot="5400000" flipH="1" flipV="1">
            <a:off x="-1662318" y="1944756"/>
            <a:ext cx="5143501" cy="1292086"/>
          </a:xfrm>
          <a:prstGeom prst="bentConnector3">
            <a:avLst>
              <a:gd name="adj1" fmla="val 60013"/>
            </a:avLst>
          </a:prstGeom>
          <a:ln w="127000">
            <a:solidFill>
              <a:srgbClr val="F159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 userDrawn="1"/>
        </p:nvCxnSpPr>
        <p:spPr>
          <a:xfrm rot="5400000" flipH="1" flipV="1">
            <a:off x="5501977" y="1699427"/>
            <a:ext cx="5146240" cy="1747387"/>
          </a:xfrm>
          <a:prstGeom prst="bentConnector3">
            <a:avLst>
              <a:gd name="adj1" fmla="val 6277"/>
            </a:avLst>
          </a:prstGeom>
          <a:ln w="127000">
            <a:solidFill>
              <a:srgbClr val="35B6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-304800" y="-247650"/>
            <a:ext cx="1512404" cy="1984513"/>
          </a:xfrm>
          <a:prstGeom prst="rect">
            <a:avLst/>
          </a:prstGeom>
          <a:noFill/>
          <a:ln w="127000">
            <a:solidFill>
              <a:srgbClr val="F99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2555" y="2212995"/>
            <a:ext cx="2148045" cy="330469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86966" y="2728829"/>
            <a:ext cx="7723634" cy="1116023"/>
          </a:xfrm>
          <a:prstGeom prst="rect">
            <a:avLst/>
          </a:prstGeom>
        </p:spPr>
        <p:txBody>
          <a:bodyPr/>
          <a:lstStyle>
            <a:lvl1pPr algn="r">
              <a:defRPr sz="4800" b="1" i="1" baseline="0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2305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24">
          <p15:clr>
            <a:srgbClr val="FBAE40"/>
          </p15:clr>
        </p15:guide>
        <p15:guide id="2" orient="horz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c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58515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-14516" y="0"/>
            <a:ext cx="9158516" cy="5200648"/>
          </a:xfrm>
          <a:prstGeom prst="rect">
            <a:avLst/>
          </a:prstGeom>
          <a:solidFill>
            <a:srgbClr val="1F305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8" name="Elbow Connector 7"/>
          <p:cNvCxnSpPr/>
          <p:nvPr userDrawn="1"/>
        </p:nvCxnSpPr>
        <p:spPr>
          <a:xfrm rot="5400000" flipH="1" flipV="1">
            <a:off x="-1662318" y="1944756"/>
            <a:ext cx="5143501" cy="1292086"/>
          </a:xfrm>
          <a:prstGeom prst="bentConnector3">
            <a:avLst>
              <a:gd name="adj1" fmla="val 60013"/>
            </a:avLst>
          </a:prstGeom>
          <a:ln w="127000">
            <a:solidFill>
              <a:srgbClr val="F159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 userDrawn="1"/>
        </p:nvCxnSpPr>
        <p:spPr>
          <a:xfrm rot="5400000" flipH="1" flipV="1">
            <a:off x="5501977" y="1699427"/>
            <a:ext cx="5146240" cy="1747387"/>
          </a:xfrm>
          <a:prstGeom prst="bentConnector3">
            <a:avLst>
              <a:gd name="adj1" fmla="val 6277"/>
            </a:avLst>
          </a:prstGeom>
          <a:ln w="127000">
            <a:solidFill>
              <a:srgbClr val="35B6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-304800" y="-247650"/>
            <a:ext cx="1512404" cy="1984513"/>
          </a:xfrm>
          <a:prstGeom prst="rect">
            <a:avLst/>
          </a:prstGeom>
          <a:noFill/>
          <a:ln w="127000">
            <a:solidFill>
              <a:srgbClr val="F99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2555" y="2212995"/>
            <a:ext cx="2148045" cy="330469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86966" y="2728829"/>
            <a:ext cx="7723634" cy="1116023"/>
          </a:xfrm>
          <a:prstGeom prst="rect">
            <a:avLst/>
          </a:prstGeom>
        </p:spPr>
        <p:txBody>
          <a:bodyPr/>
          <a:lstStyle>
            <a:lvl1pPr algn="r">
              <a:defRPr sz="4800" b="1" i="1" baseline="0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5192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24">
          <p15:clr>
            <a:srgbClr val="FBAE40"/>
          </p15:clr>
        </p15:guide>
        <p15:guide id="2" orient="horz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166016"/>
          </a:xfrm>
          <a:prstGeom prst="rect">
            <a:avLst/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228600" y="361950"/>
            <a:ext cx="8534400" cy="4419600"/>
          </a:xfrm>
          <a:prstGeom prst="rect">
            <a:avLst/>
          </a:prstGeom>
        </p:spPr>
        <p:txBody>
          <a:bodyPr/>
          <a:lstStyle>
            <a:lvl1pPr>
              <a:defRPr sz="4000" b="1" i="1">
                <a:solidFill>
                  <a:srgbClr val="43B5C2"/>
                </a:solidFill>
              </a:defRPr>
            </a:lvl1pPr>
            <a:lvl2pPr marL="0" indent="0">
              <a:buFontTx/>
              <a:buNone/>
              <a:defRPr sz="2400" b="1" i="1">
                <a:solidFill>
                  <a:srgbClr val="F4A331"/>
                </a:solidFill>
              </a:defRPr>
            </a:lvl2pPr>
            <a:lvl3pPr marL="685800" indent="-457200">
              <a:buFont typeface="Arial" charset="0"/>
              <a:buChar char="•"/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400343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984" y="0"/>
            <a:ext cx="9166983" cy="514350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-22984" y="0"/>
            <a:ext cx="9182224" cy="5143501"/>
          </a:xfrm>
          <a:prstGeom prst="rect">
            <a:avLst/>
          </a:prstGeom>
          <a:solidFill>
            <a:srgbClr val="1F305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83351" y="2114550"/>
            <a:ext cx="8366788" cy="1752600"/>
          </a:xfrm>
          <a:prstGeom prst="rect">
            <a:avLst/>
          </a:prstGeom>
        </p:spPr>
        <p:txBody>
          <a:bodyPr/>
          <a:lstStyle>
            <a:lvl1pPr algn="ctr">
              <a:defRPr sz="6000" b="1" i="1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/>
              <a:t>Section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959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8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7"/>
          <a:stretch/>
        </p:blipFill>
        <p:spPr>
          <a:xfrm>
            <a:off x="0" y="0"/>
            <a:ext cx="9149251" cy="5168309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-31099" y="0"/>
            <a:ext cx="9180350" cy="5168309"/>
          </a:xfrm>
          <a:prstGeom prst="rect">
            <a:avLst/>
          </a:prstGeom>
          <a:solidFill>
            <a:srgbClr val="1F305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83351" y="2114550"/>
            <a:ext cx="8366788" cy="1752600"/>
          </a:xfrm>
          <a:prstGeom prst="rect">
            <a:avLst/>
          </a:prstGeom>
        </p:spPr>
        <p:txBody>
          <a:bodyPr/>
          <a:lstStyle>
            <a:lvl1pPr algn="ctr">
              <a:defRPr sz="6000" b="1" i="1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/>
              <a:t>Section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1642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86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105150"/>
            <a:ext cx="9144001" cy="2038350"/>
          </a:xfrm>
          <a:prstGeom prst="rect">
            <a:avLst/>
          </a:prstGeom>
          <a:solidFill>
            <a:srgbClr val="1F305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0" y="3257550"/>
            <a:ext cx="8366788" cy="1676400"/>
          </a:xfrm>
          <a:prstGeom prst="rect">
            <a:avLst/>
          </a:prstGeom>
        </p:spPr>
        <p:txBody>
          <a:bodyPr/>
          <a:lstStyle>
            <a:lvl1pPr>
              <a:defRPr sz="4000" b="1" i="1">
                <a:solidFill>
                  <a:srgbClr val="43B5C2"/>
                </a:solidFill>
              </a:defRPr>
            </a:lvl1pPr>
            <a:lvl2pPr marL="342900" indent="-342900">
              <a:buFont typeface="Arial" charset="0"/>
              <a:buChar char="•"/>
              <a:defRPr b="0" i="0">
                <a:solidFill>
                  <a:schemeClr val="bg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41351985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956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5166016"/>
          </a:xfrm>
          <a:prstGeom prst="rect">
            <a:avLst/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660400" y="1123950"/>
            <a:ext cx="914400" cy="914400"/>
          </a:xfrm>
          <a:prstGeom prst="ellipse">
            <a:avLst/>
          </a:prstGeom>
          <a:solidFill>
            <a:srgbClr val="43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3B5C2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09600" y="593593"/>
            <a:ext cx="990600" cy="2034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SzPct val="80000"/>
            </a:pPr>
            <a:r>
              <a:rPr lang="en-US" sz="9600" b="1" i="1" dirty="0">
                <a:solidFill>
                  <a:srgbClr val="FFFFFF"/>
                </a:solidFill>
              </a:rPr>
              <a:t>“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752600" y="1352550"/>
            <a:ext cx="6553200" cy="3276600"/>
          </a:xfrm>
          <a:prstGeom prst="rect">
            <a:avLst/>
          </a:prstGeom>
        </p:spPr>
        <p:txBody>
          <a:bodyPr/>
          <a:lstStyle>
            <a:lvl1pPr>
              <a:defRPr sz="4000" b="1" i="1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 dirty="0"/>
              <a:t>Quote here.</a:t>
            </a:r>
          </a:p>
          <a:p>
            <a:pPr lvl="1"/>
            <a:r>
              <a:rPr lang="en-US" dirty="0"/>
              <a:t>—Name, title</a:t>
            </a:r>
          </a:p>
        </p:txBody>
      </p:sp>
    </p:spTree>
    <p:extLst>
      <p:ext uri="{BB962C8B-B14F-4D97-AF65-F5344CB8AC3E}">
        <p14:creationId xmlns:p14="http://schemas.microsoft.com/office/powerpoint/2010/main" val="3253313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66016"/>
          </a:xfrm>
          <a:prstGeom prst="rect">
            <a:avLst/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0" y="361950"/>
            <a:ext cx="8366788" cy="3962400"/>
          </a:xfrm>
          <a:prstGeom prst="rect">
            <a:avLst/>
          </a:prstGeom>
        </p:spPr>
        <p:txBody>
          <a:bodyPr/>
          <a:lstStyle>
            <a:lvl1pPr>
              <a:defRPr sz="4000" b="1" i="1">
                <a:solidFill>
                  <a:srgbClr val="43B5C2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10094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507231" y="0"/>
            <a:ext cx="4636769" cy="5143500"/>
          </a:xfrm>
          <a:prstGeom prst="rect">
            <a:avLst/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4520826" cy="5143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Insert map or graphic here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724400" y="361950"/>
            <a:ext cx="4114800" cy="3962400"/>
          </a:xfrm>
          <a:prstGeom prst="rect">
            <a:avLst/>
          </a:prstGeom>
        </p:spPr>
        <p:txBody>
          <a:bodyPr/>
          <a:lstStyle>
            <a:lvl1pPr>
              <a:defRPr sz="4000" b="1" i="1">
                <a:solidFill>
                  <a:srgbClr val="43B5C2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85721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0" y="361950"/>
            <a:ext cx="8366788" cy="3962400"/>
          </a:xfrm>
          <a:prstGeom prst="rect">
            <a:avLst/>
          </a:prstGeom>
        </p:spPr>
        <p:txBody>
          <a:bodyPr/>
          <a:lstStyle>
            <a:lvl1pPr>
              <a:defRPr sz="4000" b="1" i="1">
                <a:solidFill>
                  <a:srgbClr val="43B5C2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903282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rgbClr val="1F30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0242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156" r:id="rId1"/>
    <p:sldLayoutId id="2147485202" r:id="rId2"/>
    <p:sldLayoutId id="2147485204" r:id="rId3"/>
    <p:sldLayoutId id="2147485199" r:id="rId4"/>
    <p:sldLayoutId id="2147485158" r:id="rId5"/>
    <p:sldLayoutId id="2147485206" r:id="rId6"/>
    <p:sldLayoutId id="2147485157" r:id="rId7"/>
    <p:sldLayoutId id="2147485137" r:id="rId8"/>
    <p:sldLayoutId id="2147485163" r:id="rId9"/>
    <p:sldLayoutId id="2147485128" r:id="rId10"/>
    <p:sldLayoutId id="2147485142" r:id="rId11"/>
    <p:sldLayoutId id="2147485160" r:id="rId12"/>
    <p:sldLayoutId id="2147485197" r:id="rId13"/>
  </p:sldLayoutIdLst>
  <p:hf sldNum="0" hdr="0" ft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3000" b="1" kern="1200" spc="5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0" indent="0" algn="l" rtl="0" eaLnBrk="1" fontAlgn="base" hangingPunct="1">
        <a:spcBef>
          <a:spcPts val="3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28600" indent="-22860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457200" indent="-22860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0" indent="0" algn="l" rtl="0" eaLnBrk="1" fontAlgn="base" hangingPunct="1">
        <a:spcBef>
          <a:spcPts val="300"/>
        </a:spcBef>
        <a:spcAft>
          <a:spcPct val="0"/>
        </a:spcAft>
        <a:buFontTx/>
        <a:buNone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28600" indent="-22860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3240" userDrawn="1">
          <p15:clr>
            <a:srgbClr val="F26B43"/>
          </p15:clr>
        </p15:guide>
        <p15:guide id="5" orient="horz" pos="564" userDrawn="1">
          <p15:clr>
            <a:srgbClr val="F26B43"/>
          </p15:clr>
        </p15:guide>
        <p15:guide id="6" pos="14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427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8" r:id="rId1"/>
    <p:sldLayoutId id="2147485209" r:id="rId2"/>
    <p:sldLayoutId id="2147485210" r:id="rId3"/>
    <p:sldLayoutId id="2147485211" r:id="rId4"/>
    <p:sldLayoutId id="2147485212" r:id="rId5"/>
    <p:sldLayoutId id="2147485213" r:id="rId6"/>
    <p:sldLayoutId id="2147485214" r:id="rId7"/>
    <p:sldLayoutId id="2147485215" r:id="rId8"/>
    <p:sldLayoutId id="2147485216" r:id="rId9"/>
    <p:sldLayoutId id="2147485217" r:id="rId10"/>
    <p:sldLayoutId id="2147485218" r:id="rId11"/>
    <p:sldLayoutId id="2147485219" r:id="rId12"/>
  </p:sldLayoutIdLst>
  <p:hf sldNum="0"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3000" b="1" kern="1200" spc="5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0" indent="0" algn="l" rtl="0" eaLnBrk="1" fontAlgn="base" hangingPunct="1">
        <a:spcBef>
          <a:spcPts val="3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28600" indent="-22860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457200" indent="-22860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0" indent="0" algn="l" rtl="0" eaLnBrk="1" fontAlgn="base" hangingPunct="1">
        <a:spcBef>
          <a:spcPts val="300"/>
        </a:spcBef>
        <a:spcAft>
          <a:spcPct val="0"/>
        </a:spcAft>
        <a:buFontTx/>
        <a:buNone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28600" indent="-22860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>
          <p15:clr>
            <a:srgbClr val="F26B43"/>
          </p15:clr>
        </p15:guide>
        <p15:guide id="2">
          <p15:clr>
            <a:srgbClr val="F26B43"/>
          </p15:clr>
        </p15:guide>
        <p15:guide id="3" pos="5760">
          <p15:clr>
            <a:srgbClr val="F26B43"/>
          </p15:clr>
        </p15:guide>
        <p15:guide id="4" orient="horz" pos="3240">
          <p15:clr>
            <a:srgbClr val="F26B43"/>
          </p15:clr>
        </p15:guide>
        <p15:guide id="5" orient="horz" pos="564">
          <p15:clr>
            <a:srgbClr val="F26B43"/>
          </p15:clr>
        </p15:guide>
        <p15:guide id="6" pos="1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maps/place/Alki+Masonic+Center/@47.559686,-122.3827644,18.81z/data=!4m13!1m7!3m6!1s0x549040f92db7d683:0x5db46c5e2e9a1acb!2s4736+40th+Ave+SW,+Seattle,+WA+98116!3b1!8m2!3d47.560024!4d-122.3824572!3m4!1s0x549040f92de44535:0x925e06a450326dfa!8m2!3d47.5600057!4d-122.3825589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google.com/maps/place/Union+Station/@47.5987035,-122.3287798,19z/data=!4m5!3m4!1s0x54906abca195fee5:0x6192cb7afd822be8!8m2!3d47.5986438!4d-122.3285277" TargetMode="External"/><Relationship Id="rId4" Type="http://schemas.openxmlformats.org/officeDocument/2006/relationships/hyperlink" Target="https://www.google.com/maps/place/Ballard+High+School/@47.676859,-122.3765267,17z/data=!3m1!4b1!4m5!3m4!1s0x549015cd56d06d73:0x9dedc7425bb50a0e!8m2!3d47.676859!4d-122.374338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emf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-19050"/>
            <a:ext cx="9144000" cy="5212080"/>
          </a:xfrm>
          <a:prstGeom prst="rect">
            <a:avLst/>
          </a:prstGeom>
          <a:solidFill>
            <a:srgbClr val="1F3051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7330" y="3105150"/>
            <a:ext cx="8423270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600"/>
              </a:lnSpc>
            </a:pPr>
            <a:r>
              <a:rPr lang="en-US" sz="4600" b="1" i="1" spc="100" dirty="0">
                <a:solidFill>
                  <a:schemeClr val="bg1"/>
                </a:solidFill>
              </a:rPr>
              <a:t>West Seattle and Ballard</a:t>
            </a:r>
            <a:br>
              <a:rPr lang="en-US" sz="4600" b="1" i="1" spc="100" dirty="0">
                <a:solidFill>
                  <a:schemeClr val="bg1"/>
                </a:solidFill>
              </a:rPr>
            </a:br>
            <a:r>
              <a:rPr lang="en-US" sz="4600" b="1" i="1" spc="100" dirty="0">
                <a:solidFill>
                  <a:schemeClr val="bg1"/>
                </a:solidFill>
              </a:rPr>
              <a:t>Link Extensions</a:t>
            </a:r>
          </a:p>
        </p:txBody>
      </p:sp>
      <p:cxnSp>
        <p:nvCxnSpPr>
          <p:cNvPr id="4" name="Elbow Connector 3"/>
          <p:cNvCxnSpPr/>
          <p:nvPr/>
        </p:nvCxnSpPr>
        <p:spPr>
          <a:xfrm rot="5400000" flipH="1" flipV="1">
            <a:off x="-1667104" y="1925708"/>
            <a:ext cx="5143505" cy="1292087"/>
          </a:xfrm>
          <a:prstGeom prst="bentConnector3">
            <a:avLst>
              <a:gd name="adj1" fmla="val 50000"/>
            </a:avLst>
          </a:prstGeom>
          <a:ln w="127000">
            <a:solidFill>
              <a:srgbClr val="F159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rot="5400000" flipH="1" flipV="1">
            <a:off x="5468586" y="1699427"/>
            <a:ext cx="5146240" cy="1747387"/>
          </a:xfrm>
          <a:prstGeom prst="bentConnector3">
            <a:avLst>
              <a:gd name="adj1" fmla="val 6277"/>
            </a:avLst>
          </a:prstGeom>
          <a:ln w="127000">
            <a:solidFill>
              <a:srgbClr val="35B6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-304800" y="-247650"/>
            <a:ext cx="1512404" cy="1984513"/>
          </a:xfrm>
          <a:prstGeom prst="rect">
            <a:avLst/>
          </a:prstGeom>
          <a:noFill/>
          <a:ln w="127000">
            <a:solidFill>
              <a:srgbClr val="F99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2555" y="2324766"/>
            <a:ext cx="2148045" cy="33046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1F7E547-8392-4E4E-B6DF-626248B7BC75}"/>
              </a:ext>
            </a:extLst>
          </p:cNvPr>
          <p:cNvSpPr txBox="1"/>
          <p:nvPr/>
        </p:nvSpPr>
        <p:spPr>
          <a:xfrm>
            <a:off x="304800" y="4642264"/>
            <a:ext cx="6775493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102870"/>
            <a:r>
              <a:rPr lang="en-US" sz="2000" b="1" i="1" dirty="0">
                <a:solidFill>
                  <a:srgbClr val="F4A331"/>
                </a:solidFill>
              </a:rPr>
              <a:t>System Expansion Committee | </a:t>
            </a:r>
            <a:r>
              <a:rPr lang="en-US" b="1" i="1" dirty="0">
                <a:solidFill>
                  <a:srgbClr val="F4A331"/>
                </a:solidFill>
              </a:rPr>
              <a:t>February 14, 2019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927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6946" y="1123950"/>
            <a:ext cx="855067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SzPct val="100000"/>
              <a:buBlip>
                <a:blip r:embed="rId3">
                  <a:extLst/>
                </a:blip>
              </a:buBlip>
            </a:pPr>
            <a:r>
              <a:rPr lang="en-US" sz="2800" i="1" dirty="0">
                <a:solidFill>
                  <a:srgbClr val="FFFFFF"/>
                </a:solidFill>
              </a:rPr>
              <a:t>Alternatives development process </a:t>
            </a:r>
          </a:p>
          <a:p>
            <a:pPr marL="457200" indent="-457200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SzPct val="100000"/>
              <a:buBlip>
                <a:blip r:embed="rId3">
                  <a:extLst/>
                </a:blip>
              </a:buBlip>
            </a:pPr>
            <a:r>
              <a:rPr lang="en-US" sz="2800" i="1" dirty="0">
                <a:solidFill>
                  <a:srgbClr val="FFFFFF"/>
                </a:solidFill>
              </a:rPr>
              <a:t>Level 3 alternatives</a:t>
            </a:r>
          </a:p>
          <a:p>
            <a:pPr marL="457200" indent="-457200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SzPct val="100000"/>
              <a:buBlip>
                <a:blip r:embed="rId3">
                  <a:extLst/>
                </a:blip>
              </a:buBlip>
            </a:pPr>
            <a:r>
              <a:rPr lang="en-US" sz="2800" i="1" dirty="0">
                <a:solidFill>
                  <a:srgbClr val="FFFFFF"/>
                </a:solidFill>
              </a:rPr>
              <a:t>Level 3 evaluation results</a:t>
            </a:r>
          </a:p>
          <a:p>
            <a:pPr marL="457200" indent="-457200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SzPct val="100000"/>
              <a:buBlip>
                <a:blip r:embed="rId3">
                  <a:extLst/>
                </a:blip>
              </a:buBlip>
            </a:pPr>
            <a:r>
              <a:rPr lang="en-US" sz="2800" i="1" dirty="0">
                <a:solidFill>
                  <a:srgbClr val="FFFFFF"/>
                </a:solidFill>
              </a:rPr>
              <a:t>Potential mix-and-match opportunities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877" y="81006"/>
            <a:ext cx="8960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rgbClr val="53C9D4"/>
                </a:solidFill>
              </a:rPr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B8731-14F1-4E51-BE83-4D5062FD9E0C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7C6A0D-1CEB-4094-A1A8-0020BEF34867}" type="slidenum"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2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394961" y="2079332"/>
            <a:ext cx="1981502" cy="2245019"/>
            <a:chOff x="1762062" y="2088181"/>
            <a:chExt cx="1617183" cy="1832250"/>
          </a:xfrm>
        </p:grpSpPr>
        <p:sp>
          <p:nvSpPr>
            <p:cNvPr id="57" name="Rounded Rectangle 56"/>
            <p:cNvSpPr/>
            <p:nvPr/>
          </p:nvSpPr>
          <p:spPr>
            <a:xfrm>
              <a:off x="1763174" y="2088181"/>
              <a:ext cx="1616071" cy="1832250"/>
            </a:xfrm>
            <a:prstGeom prst="roundRect">
              <a:avLst>
                <a:gd name="adj" fmla="val 5738"/>
              </a:avLst>
            </a:prstGeom>
            <a:solidFill>
              <a:srgbClr val="1F3051"/>
            </a:solidFill>
            <a:ln w="28575">
              <a:solidFill>
                <a:srgbClr val="1876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58" name="Rounded Rectangle 37"/>
            <p:cNvSpPr/>
            <p:nvPr/>
          </p:nvSpPr>
          <p:spPr>
            <a:xfrm>
              <a:off x="1762062" y="3678772"/>
              <a:ext cx="1617183" cy="228600"/>
            </a:xfrm>
            <a:custGeom>
              <a:avLst/>
              <a:gdLst>
                <a:gd name="connsiteX0" fmla="*/ 0 w 1541328"/>
                <a:gd name="connsiteY0" fmla="*/ 98879 h 297364"/>
                <a:gd name="connsiteX1" fmla="*/ 98879 w 1541328"/>
                <a:gd name="connsiteY1" fmla="*/ 0 h 297364"/>
                <a:gd name="connsiteX2" fmla="*/ 1442449 w 1541328"/>
                <a:gd name="connsiteY2" fmla="*/ 0 h 297364"/>
                <a:gd name="connsiteX3" fmla="*/ 1541328 w 1541328"/>
                <a:gd name="connsiteY3" fmla="*/ 98879 h 297364"/>
                <a:gd name="connsiteX4" fmla="*/ 1541328 w 1541328"/>
                <a:gd name="connsiteY4" fmla="*/ 198485 h 297364"/>
                <a:gd name="connsiteX5" fmla="*/ 1442449 w 1541328"/>
                <a:gd name="connsiteY5" fmla="*/ 297364 h 297364"/>
                <a:gd name="connsiteX6" fmla="*/ 98879 w 1541328"/>
                <a:gd name="connsiteY6" fmla="*/ 297364 h 297364"/>
                <a:gd name="connsiteX7" fmla="*/ 0 w 1541328"/>
                <a:gd name="connsiteY7" fmla="*/ 198485 h 297364"/>
                <a:gd name="connsiteX8" fmla="*/ 0 w 1541328"/>
                <a:gd name="connsiteY8" fmla="*/ 98879 h 297364"/>
                <a:gd name="connsiteX0" fmla="*/ 0 w 1541328"/>
                <a:gd name="connsiteY0" fmla="*/ 48322 h 297607"/>
                <a:gd name="connsiteX1" fmla="*/ 98879 w 1541328"/>
                <a:gd name="connsiteY1" fmla="*/ 243 h 297607"/>
                <a:gd name="connsiteX2" fmla="*/ 1442449 w 1541328"/>
                <a:gd name="connsiteY2" fmla="*/ 243 h 297607"/>
                <a:gd name="connsiteX3" fmla="*/ 1541328 w 1541328"/>
                <a:gd name="connsiteY3" fmla="*/ 99122 h 297607"/>
                <a:gd name="connsiteX4" fmla="*/ 1541328 w 1541328"/>
                <a:gd name="connsiteY4" fmla="*/ 198728 h 297607"/>
                <a:gd name="connsiteX5" fmla="*/ 1442449 w 1541328"/>
                <a:gd name="connsiteY5" fmla="*/ 297607 h 297607"/>
                <a:gd name="connsiteX6" fmla="*/ 98879 w 1541328"/>
                <a:gd name="connsiteY6" fmla="*/ 297607 h 297607"/>
                <a:gd name="connsiteX7" fmla="*/ 0 w 1541328"/>
                <a:gd name="connsiteY7" fmla="*/ 198728 h 297607"/>
                <a:gd name="connsiteX8" fmla="*/ 0 w 1541328"/>
                <a:gd name="connsiteY8" fmla="*/ 48322 h 297607"/>
                <a:gd name="connsiteX0" fmla="*/ 0 w 1547678"/>
                <a:gd name="connsiteY0" fmla="*/ 48746 h 298031"/>
                <a:gd name="connsiteX1" fmla="*/ 98879 w 1547678"/>
                <a:gd name="connsiteY1" fmla="*/ 667 h 298031"/>
                <a:gd name="connsiteX2" fmla="*/ 1442449 w 1547678"/>
                <a:gd name="connsiteY2" fmla="*/ 667 h 298031"/>
                <a:gd name="connsiteX3" fmla="*/ 1547678 w 1547678"/>
                <a:gd name="connsiteY3" fmla="*/ 45571 h 298031"/>
                <a:gd name="connsiteX4" fmla="*/ 1541328 w 1547678"/>
                <a:gd name="connsiteY4" fmla="*/ 199152 h 298031"/>
                <a:gd name="connsiteX5" fmla="*/ 1442449 w 1547678"/>
                <a:gd name="connsiteY5" fmla="*/ 298031 h 298031"/>
                <a:gd name="connsiteX6" fmla="*/ 98879 w 1547678"/>
                <a:gd name="connsiteY6" fmla="*/ 298031 h 298031"/>
                <a:gd name="connsiteX7" fmla="*/ 0 w 1547678"/>
                <a:gd name="connsiteY7" fmla="*/ 199152 h 298031"/>
                <a:gd name="connsiteX8" fmla="*/ 0 w 1547678"/>
                <a:gd name="connsiteY8" fmla="*/ 48746 h 298031"/>
                <a:gd name="connsiteX0" fmla="*/ 0 w 1547678"/>
                <a:gd name="connsiteY0" fmla="*/ 48746 h 298031"/>
                <a:gd name="connsiteX1" fmla="*/ 98879 w 1547678"/>
                <a:gd name="connsiteY1" fmla="*/ 667 h 298031"/>
                <a:gd name="connsiteX2" fmla="*/ 1442449 w 1547678"/>
                <a:gd name="connsiteY2" fmla="*/ 667 h 298031"/>
                <a:gd name="connsiteX3" fmla="*/ 1547678 w 1547678"/>
                <a:gd name="connsiteY3" fmla="*/ 45571 h 298031"/>
                <a:gd name="connsiteX4" fmla="*/ 1541328 w 1547678"/>
                <a:gd name="connsiteY4" fmla="*/ 199152 h 298031"/>
                <a:gd name="connsiteX5" fmla="*/ 1442449 w 1547678"/>
                <a:gd name="connsiteY5" fmla="*/ 298031 h 298031"/>
                <a:gd name="connsiteX6" fmla="*/ 98879 w 1547678"/>
                <a:gd name="connsiteY6" fmla="*/ 298031 h 298031"/>
                <a:gd name="connsiteX7" fmla="*/ 0 w 1547678"/>
                <a:gd name="connsiteY7" fmla="*/ 199152 h 298031"/>
                <a:gd name="connsiteX8" fmla="*/ 0 w 1547678"/>
                <a:gd name="connsiteY8" fmla="*/ 48746 h 298031"/>
                <a:gd name="connsiteX0" fmla="*/ 0 w 1582710"/>
                <a:gd name="connsiteY0" fmla="*/ 48323 h 297608"/>
                <a:gd name="connsiteX1" fmla="*/ 98879 w 1582710"/>
                <a:gd name="connsiteY1" fmla="*/ 244 h 297608"/>
                <a:gd name="connsiteX2" fmla="*/ 1442449 w 1582710"/>
                <a:gd name="connsiteY2" fmla="*/ 244 h 297608"/>
                <a:gd name="connsiteX3" fmla="*/ 1541328 w 1582710"/>
                <a:gd name="connsiteY3" fmla="*/ 198729 h 297608"/>
                <a:gd name="connsiteX4" fmla="*/ 1442449 w 1582710"/>
                <a:gd name="connsiteY4" fmla="*/ 297608 h 297608"/>
                <a:gd name="connsiteX5" fmla="*/ 98879 w 1582710"/>
                <a:gd name="connsiteY5" fmla="*/ 297608 h 297608"/>
                <a:gd name="connsiteX6" fmla="*/ 0 w 1582710"/>
                <a:gd name="connsiteY6" fmla="*/ 198729 h 297608"/>
                <a:gd name="connsiteX7" fmla="*/ 0 w 1582710"/>
                <a:gd name="connsiteY7" fmla="*/ 48323 h 297608"/>
                <a:gd name="connsiteX0" fmla="*/ 0 w 1541328"/>
                <a:gd name="connsiteY0" fmla="*/ 48323 h 297608"/>
                <a:gd name="connsiteX1" fmla="*/ 98879 w 1541328"/>
                <a:gd name="connsiteY1" fmla="*/ 244 h 297608"/>
                <a:gd name="connsiteX2" fmla="*/ 1442449 w 1541328"/>
                <a:gd name="connsiteY2" fmla="*/ 244 h 297608"/>
                <a:gd name="connsiteX3" fmla="*/ 1541328 w 1541328"/>
                <a:gd name="connsiteY3" fmla="*/ 198729 h 297608"/>
                <a:gd name="connsiteX4" fmla="*/ 1442449 w 1541328"/>
                <a:gd name="connsiteY4" fmla="*/ 297608 h 297608"/>
                <a:gd name="connsiteX5" fmla="*/ 98879 w 1541328"/>
                <a:gd name="connsiteY5" fmla="*/ 297608 h 297608"/>
                <a:gd name="connsiteX6" fmla="*/ 0 w 1541328"/>
                <a:gd name="connsiteY6" fmla="*/ 198729 h 297608"/>
                <a:gd name="connsiteX7" fmla="*/ 0 w 1541328"/>
                <a:gd name="connsiteY7" fmla="*/ 48323 h 297608"/>
                <a:gd name="connsiteX0" fmla="*/ 0 w 1541328"/>
                <a:gd name="connsiteY0" fmla="*/ 48323 h 297608"/>
                <a:gd name="connsiteX1" fmla="*/ 98879 w 1541328"/>
                <a:gd name="connsiteY1" fmla="*/ 244 h 297608"/>
                <a:gd name="connsiteX2" fmla="*/ 1442449 w 1541328"/>
                <a:gd name="connsiteY2" fmla="*/ 244 h 297608"/>
                <a:gd name="connsiteX3" fmla="*/ 1541328 w 1541328"/>
                <a:gd name="connsiteY3" fmla="*/ 198729 h 297608"/>
                <a:gd name="connsiteX4" fmla="*/ 1442449 w 1541328"/>
                <a:gd name="connsiteY4" fmla="*/ 297608 h 297608"/>
                <a:gd name="connsiteX5" fmla="*/ 98879 w 1541328"/>
                <a:gd name="connsiteY5" fmla="*/ 297608 h 297608"/>
                <a:gd name="connsiteX6" fmla="*/ 0 w 1541328"/>
                <a:gd name="connsiteY6" fmla="*/ 198729 h 297608"/>
                <a:gd name="connsiteX7" fmla="*/ 0 w 1541328"/>
                <a:gd name="connsiteY7" fmla="*/ 48323 h 297608"/>
                <a:gd name="connsiteX0" fmla="*/ 0 w 1558411"/>
                <a:gd name="connsiteY0" fmla="*/ 48323 h 297608"/>
                <a:gd name="connsiteX1" fmla="*/ 98879 w 1558411"/>
                <a:gd name="connsiteY1" fmla="*/ 244 h 297608"/>
                <a:gd name="connsiteX2" fmla="*/ 1534524 w 1558411"/>
                <a:gd name="connsiteY2" fmla="*/ 244 h 297608"/>
                <a:gd name="connsiteX3" fmla="*/ 1541328 w 1558411"/>
                <a:gd name="connsiteY3" fmla="*/ 198729 h 297608"/>
                <a:gd name="connsiteX4" fmla="*/ 1442449 w 1558411"/>
                <a:gd name="connsiteY4" fmla="*/ 297608 h 297608"/>
                <a:gd name="connsiteX5" fmla="*/ 98879 w 1558411"/>
                <a:gd name="connsiteY5" fmla="*/ 297608 h 297608"/>
                <a:gd name="connsiteX6" fmla="*/ 0 w 1558411"/>
                <a:gd name="connsiteY6" fmla="*/ 198729 h 297608"/>
                <a:gd name="connsiteX7" fmla="*/ 0 w 1558411"/>
                <a:gd name="connsiteY7" fmla="*/ 48323 h 297608"/>
                <a:gd name="connsiteX0" fmla="*/ 0 w 1647762"/>
                <a:gd name="connsiteY0" fmla="*/ 48323 h 297608"/>
                <a:gd name="connsiteX1" fmla="*/ 98879 w 1647762"/>
                <a:gd name="connsiteY1" fmla="*/ 244 h 297608"/>
                <a:gd name="connsiteX2" fmla="*/ 1534524 w 1647762"/>
                <a:gd name="connsiteY2" fmla="*/ 244 h 297608"/>
                <a:gd name="connsiteX3" fmla="*/ 1541328 w 1647762"/>
                <a:gd name="connsiteY3" fmla="*/ 198729 h 297608"/>
                <a:gd name="connsiteX4" fmla="*/ 1442449 w 1647762"/>
                <a:gd name="connsiteY4" fmla="*/ 297608 h 297608"/>
                <a:gd name="connsiteX5" fmla="*/ 98879 w 1647762"/>
                <a:gd name="connsiteY5" fmla="*/ 297608 h 297608"/>
                <a:gd name="connsiteX6" fmla="*/ 0 w 1647762"/>
                <a:gd name="connsiteY6" fmla="*/ 198729 h 297608"/>
                <a:gd name="connsiteX7" fmla="*/ 0 w 1647762"/>
                <a:gd name="connsiteY7" fmla="*/ 48323 h 297608"/>
                <a:gd name="connsiteX0" fmla="*/ 0 w 1561277"/>
                <a:gd name="connsiteY0" fmla="*/ 48323 h 297608"/>
                <a:gd name="connsiteX1" fmla="*/ 98879 w 1561277"/>
                <a:gd name="connsiteY1" fmla="*/ 244 h 297608"/>
                <a:gd name="connsiteX2" fmla="*/ 1534524 w 1561277"/>
                <a:gd name="connsiteY2" fmla="*/ 244 h 297608"/>
                <a:gd name="connsiteX3" fmla="*/ 1541328 w 1561277"/>
                <a:gd name="connsiteY3" fmla="*/ 198729 h 297608"/>
                <a:gd name="connsiteX4" fmla="*/ 1442449 w 1561277"/>
                <a:gd name="connsiteY4" fmla="*/ 297608 h 297608"/>
                <a:gd name="connsiteX5" fmla="*/ 98879 w 1561277"/>
                <a:gd name="connsiteY5" fmla="*/ 297608 h 297608"/>
                <a:gd name="connsiteX6" fmla="*/ 0 w 1561277"/>
                <a:gd name="connsiteY6" fmla="*/ 198729 h 297608"/>
                <a:gd name="connsiteX7" fmla="*/ 0 w 1561277"/>
                <a:gd name="connsiteY7" fmla="*/ 48323 h 297608"/>
                <a:gd name="connsiteX0" fmla="*/ 0 w 1647762"/>
                <a:gd name="connsiteY0" fmla="*/ 48323 h 297608"/>
                <a:gd name="connsiteX1" fmla="*/ 98879 w 1647762"/>
                <a:gd name="connsiteY1" fmla="*/ 244 h 297608"/>
                <a:gd name="connsiteX2" fmla="*/ 1534524 w 1647762"/>
                <a:gd name="connsiteY2" fmla="*/ 244 h 297608"/>
                <a:gd name="connsiteX3" fmla="*/ 1541328 w 1647762"/>
                <a:gd name="connsiteY3" fmla="*/ 198729 h 297608"/>
                <a:gd name="connsiteX4" fmla="*/ 1442449 w 1647762"/>
                <a:gd name="connsiteY4" fmla="*/ 297608 h 297608"/>
                <a:gd name="connsiteX5" fmla="*/ 98879 w 1647762"/>
                <a:gd name="connsiteY5" fmla="*/ 297608 h 297608"/>
                <a:gd name="connsiteX6" fmla="*/ 0 w 1647762"/>
                <a:gd name="connsiteY6" fmla="*/ 198729 h 297608"/>
                <a:gd name="connsiteX7" fmla="*/ 0 w 1647762"/>
                <a:gd name="connsiteY7" fmla="*/ 48323 h 297608"/>
                <a:gd name="connsiteX0" fmla="*/ 0 w 1547488"/>
                <a:gd name="connsiteY0" fmla="*/ 48323 h 297608"/>
                <a:gd name="connsiteX1" fmla="*/ 98879 w 1547488"/>
                <a:gd name="connsiteY1" fmla="*/ 244 h 297608"/>
                <a:gd name="connsiteX2" fmla="*/ 1534524 w 1547488"/>
                <a:gd name="connsiteY2" fmla="*/ 244 h 297608"/>
                <a:gd name="connsiteX3" fmla="*/ 1541328 w 1547488"/>
                <a:gd name="connsiteY3" fmla="*/ 198729 h 297608"/>
                <a:gd name="connsiteX4" fmla="*/ 1442449 w 1547488"/>
                <a:gd name="connsiteY4" fmla="*/ 297608 h 297608"/>
                <a:gd name="connsiteX5" fmla="*/ 98879 w 1547488"/>
                <a:gd name="connsiteY5" fmla="*/ 297608 h 297608"/>
                <a:gd name="connsiteX6" fmla="*/ 0 w 1547488"/>
                <a:gd name="connsiteY6" fmla="*/ 198729 h 297608"/>
                <a:gd name="connsiteX7" fmla="*/ 0 w 1547488"/>
                <a:gd name="connsiteY7" fmla="*/ 48323 h 297608"/>
                <a:gd name="connsiteX0" fmla="*/ 0 w 1543360"/>
                <a:gd name="connsiteY0" fmla="*/ 48323 h 297608"/>
                <a:gd name="connsiteX1" fmla="*/ 98879 w 1543360"/>
                <a:gd name="connsiteY1" fmla="*/ 244 h 297608"/>
                <a:gd name="connsiteX2" fmla="*/ 1534524 w 1543360"/>
                <a:gd name="connsiteY2" fmla="*/ 244 h 297608"/>
                <a:gd name="connsiteX3" fmla="*/ 1541328 w 1543360"/>
                <a:gd name="connsiteY3" fmla="*/ 198729 h 297608"/>
                <a:gd name="connsiteX4" fmla="*/ 1442449 w 1543360"/>
                <a:gd name="connsiteY4" fmla="*/ 297608 h 297608"/>
                <a:gd name="connsiteX5" fmla="*/ 98879 w 1543360"/>
                <a:gd name="connsiteY5" fmla="*/ 297608 h 297608"/>
                <a:gd name="connsiteX6" fmla="*/ 0 w 1543360"/>
                <a:gd name="connsiteY6" fmla="*/ 198729 h 297608"/>
                <a:gd name="connsiteX7" fmla="*/ 0 w 1543360"/>
                <a:gd name="connsiteY7" fmla="*/ 48323 h 297608"/>
                <a:gd name="connsiteX0" fmla="*/ 0 w 1545031"/>
                <a:gd name="connsiteY0" fmla="*/ 48323 h 297608"/>
                <a:gd name="connsiteX1" fmla="*/ 98879 w 1545031"/>
                <a:gd name="connsiteY1" fmla="*/ 244 h 297608"/>
                <a:gd name="connsiteX2" fmla="*/ 1540874 w 1545031"/>
                <a:gd name="connsiteY2" fmla="*/ 244 h 297608"/>
                <a:gd name="connsiteX3" fmla="*/ 1541328 w 1545031"/>
                <a:gd name="connsiteY3" fmla="*/ 198729 h 297608"/>
                <a:gd name="connsiteX4" fmla="*/ 1442449 w 1545031"/>
                <a:gd name="connsiteY4" fmla="*/ 297608 h 297608"/>
                <a:gd name="connsiteX5" fmla="*/ 98879 w 1545031"/>
                <a:gd name="connsiteY5" fmla="*/ 297608 h 297608"/>
                <a:gd name="connsiteX6" fmla="*/ 0 w 1545031"/>
                <a:gd name="connsiteY6" fmla="*/ 198729 h 297608"/>
                <a:gd name="connsiteX7" fmla="*/ 0 w 1545031"/>
                <a:gd name="connsiteY7" fmla="*/ 48323 h 297608"/>
                <a:gd name="connsiteX0" fmla="*/ 0 w 1545031"/>
                <a:gd name="connsiteY0" fmla="*/ 198485 h 297364"/>
                <a:gd name="connsiteX1" fmla="*/ 98879 w 1545031"/>
                <a:gd name="connsiteY1" fmla="*/ 0 h 297364"/>
                <a:gd name="connsiteX2" fmla="*/ 1540874 w 1545031"/>
                <a:gd name="connsiteY2" fmla="*/ 0 h 297364"/>
                <a:gd name="connsiteX3" fmla="*/ 1541328 w 1545031"/>
                <a:gd name="connsiteY3" fmla="*/ 198485 h 297364"/>
                <a:gd name="connsiteX4" fmla="*/ 1442449 w 1545031"/>
                <a:gd name="connsiteY4" fmla="*/ 297364 h 297364"/>
                <a:gd name="connsiteX5" fmla="*/ 98879 w 1545031"/>
                <a:gd name="connsiteY5" fmla="*/ 297364 h 297364"/>
                <a:gd name="connsiteX6" fmla="*/ 0 w 1545031"/>
                <a:gd name="connsiteY6" fmla="*/ 198485 h 297364"/>
                <a:gd name="connsiteX0" fmla="*/ 0 w 1656437"/>
                <a:gd name="connsiteY0" fmla="*/ 213187 h 312066"/>
                <a:gd name="connsiteX1" fmla="*/ 454 w 1656437"/>
                <a:gd name="connsiteY1" fmla="*/ 14702 h 312066"/>
                <a:gd name="connsiteX2" fmla="*/ 1540874 w 1656437"/>
                <a:gd name="connsiteY2" fmla="*/ 14702 h 312066"/>
                <a:gd name="connsiteX3" fmla="*/ 1541328 w 1656437"/>
                <a:gd name="connsiteY3" fmla="*/ 213187 h 312066"/>
                <a:gd name="connsiteX4" fmla="*/ 1442449 w 1656437"/>
                <a:gd name="connsiteY4" fmla="*/ 312066 h 312066"/>
                <a:gd name="connsiteX5" fmla="*/ 98879 w 1656437"/>
                <a:gd name="connsiteY5" fmla="*/ 312066 h 312066"/>
                <a:gd name="connsiteX6" fmla="*/ 0 w 1656437"/>
                <a:gd name="connsiteY6" fmla="*/ 213187 h 312066"/>
                <a:gd name="connsiteX0" fmla="*/ 0 w 1656437"/>
                <a:gd name="connsiteY0" fmla="*/ 213187 h 312066"/>
                <a:gd name="connsiteX1" fmla="*/ 454 w 1656437"/>
                <a:gd name="connsiteY1" fmla="*/ 14702 h 312066"/>
                <a:gd name="connsiteX2" fmla="*/ 1540874 w 1656437"/>
                <a:gd name="connsiteY2" fmla="*/ 14702 h 312066"/>
                <a:gd name="connsiteX3" fmla="*/ 1541328 w 1656437"/>
                <a:gd name="connsiteY3" fmla="*/ 213187 h 312066"/>
                <a:gd name="connsiteX4" fmla="*/ 1442449 w 1656437"/>
                <a:gd name="connsiteY4" fmla="*/ 312066 h 312066"/>
                <a:gd name="connsiteX5" fmla="*/ 98879 w 1656437"/>
                <a:gd name="connsiteY5" fmla="*/ 312066 h 312066"/>
                <a:gd name="connsiteX6" fmla="*/ 0 w 1656437"/>
                <a:gd name="connsiteY6" fmla="*/ 213187 h 312066"/>
                <a:gd name="connsiteX0" fmla="*/ 0 w 1544492"/>
                <a:gd name="connsiteY0" fmla="*/ 213187 h 312066"/>
                <a:gd name="connsiteX1" fmla="*/ 454 w 1544492"/>
                <a:gd name="connsiteY1" fmla="*/ 14702 h 312066"/>
                <a:gd name="connsiteX2" fmla="*/ 1540874 w 1544492"/>
                <a:gd name="connsiteY2" fmla="*/ 14702 h 312066"/>
                <a:gd name="connsiteX3" fmla="*/ 1541328 w 1544492"/>
                <a:gd name="connsiteY3" fmla="*/ 213187 h 312066"/>
                <a:gd name="connsiteX4" fmla="*/ 1442449 w 1544492"/>
                <a:gd name="connsiteY4" fmla="*/ 312066 h 312066"/>
                <a:gd name="connsiteX5" fmla="*/ 98879 w 1544492"/>
                <a:gd name="connsiteY5" fmla="*/ 312066 h 312066"/>
                <a:gd name="connsiteX6" fmla="*/ 0 w 1544492"/>
                <a:gd name="connsiteY6" fmla="*/ 213187 h 312066"/>
                <a:gd name="connsiteX0" fmla="*/ 0 w 1544492"/>
                <a:gd name="connsiteY0" fmla="*/ 199147 h 298026"/>
                <a:gd name="connsiteX1" fmla="*/ 454 w 1544492"/>
                <a:gd name="connsiteY1" fmla="*/ 662 h 298026"/>
                <a:gd name="connsiteX2" fmla="*/ 1540874 w 1544492"/>
                <a:gd name="connsiteY2" fmla="*/ 662 h 298026"/>
                <a:gd name="connsiteX3" fmla="*/ 1541328 w 1544492"/>
                <a:gd name="connsiteY3" fmla="*/ 199147 h 298026"/>
                <a:gd name="connsiteX4" fmla="*/ 1442449 w 1544492"/>
                <a:gd name="connsiteY4" fmla="*/ 298026 h 298026"/>
                <a:gd name="connsiteX5" fmla="*/ 98879 w 1544492"/>
                <a:gd name="connsiteY5" fmla="*/ 298026 h 298026"/>
                <a:gd name="connsiteX6" fmla="*/ 0 w 1544492"/>
                <a:gd name="connsiteY6" fmla="*/ 199147 h 298026"/>
                <a:gd name="connsiteX0" fmla="*/ 0 w 1544492"/>
                <a:gd name="connsiteY0" fmla="*/ 199147 h 298026"/>
                <a:gd name="connsiteX1" fmla="*/ 454 w 1544492"/>
                <a:gd name="connsiteY1" fmla="*/ 662 h 298026"/>
                <a:gd name="connsiteX2" fmla="*/ 1540874 w 1544492"/>
                <a:gd name="connsiteY2" fmla="*/ 662 h 298026"/>
                <a:gd name="connsiteX3" fmla="*/ 1541328 w 1544492"/>
                <a:gd name="connsiteY3" fmla="*/ 199147 h 298026"/>
                <a:gd name="connsiteX4" fmla="*/ 1442449 w 1544492"/>
                <a:gd name="connsiteY4" fmla="*/ 298026 h 298026"/>
                <a:gd name="connsiteX5" fmla="*/ 98879 w 1544492"/>
                <a:gd name="connsiteY5" fmla="*/ 298026 h 298026"/>
                <a:gd name="connsiteX6" fmla="*/ 0 w 1544492"/>
                <a:gd name="connsiteY6" fmla="*/ 199147 h 298026"/>
                <a:gd name="connsiteX0" fmla="*/ 1113 w 1545605"/>
                <a:gd name="connsiteY0" fmla="*/ 199147 h 298026"/>
                <a:gd name="connsiteX1" fmla="*/ 1567 w 1545605"/>
                <a:gd name="connsiteY1" fmla="*/ 662 h 298026"/>
                <a:gd name="connsiteX2" fmla="*/ 1541987 w 1545605"/>
                <a:gd name="connsiteY2" fmla="*/ 662 h 298026"/>
                <a:gd name="connsiteX3" fmla="*/ 1542441 w 1545605"/>
                <a:gd name="connsiteY3" fmla="*/ 199147 h 298026"/>
                <a:gd name="connsiteX4" fmla="*/ 1443562 w 1545605"/>
                <a:gd name="connsiteY4" fmla="*/ 298026 h 298026"/>
                <a:gd name="connsiteX5" fmla="*/ 99992 w 1545605"/>
                <a:gd name="connsiteY5" fmla="*/ 298026 h 298026"/>
                <a:gd name="connsiteX6" fmla="*/ 1113 w 1545605"/>
                <a:gd name="connsiteY6" fmla="*/ 199147 h 298026"/>
                <a:gd name="connsiteX0" fmla="*/ 1113 w 1545605"/>
                <a:gd name="connsiteY0" fmla="*/ 199147 h 298026"/>
                <a:gd name="connsiteX1" fmla="*/ 1567 w 1545605"/>
                <a:gd name="connsiteY1" fmla="*/ 662 h 298026"/>
                <a:gd name="connsiteX2" fmla="*/ 1541987 w 1545605"/>
                <a:gd name="connsiteY2" fmla="*/ 662 h 298026"/>
                <a:gd name="connsiteX3" fmla="*/ 1542441 w 1545605"/>
                <a:gd name="connsiteY3" fmla="*/ 199147 h 298026"/>
                <a:gd name="connsiteX4" fmla="*/ 1443562 w 1545605"/>
                <a:gd name="connsiteY4" fmla="*/ 298026 h 298026"/>
                <a:gd name="connsiteX5" fmla="*/ 99992 w 1545605"/>
                <a:gd name="connsiteY5" fmla="*/ 298026 h 298026"/>
                <a:gd name="connsiteX6" fmla="*/ 1113 w 1545605"/>
                <a:gd name="connsiteY6" fmla="*/ 199147 h 298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05" h="298026">
                  <a:moveTo>
                    <a:pt x="1113" y="199147"/>
                  </a:moveTo>
                  <a:cubicBezTo>
                    <a:pt x="1264" y="132985"/>
                    <a:pt x="-1759" y="-3026"/>
                    <a:pt x="1567" y="662"/>
                  </a:cubicBezTo>
                  <a:cubicBezTo>
                    <a:pt x="690" y="3837"/>
                    <a:pt x="1028514" y="662"/>
                    <a:pt x="1541987" y="662"/>
                  </a:cubicBezTo>
                  <a:cubicBezTo>
                    <a:pt x="1544799" y="-10707"/>
                    <a:pt x="1548262" y="127361"/>
                    <a:pt x="1542441" y="199147"/>
                  </a:cubicBezTo>
                  <a:cubicBezTo>
                    <a:pt x="1542441" y="253756"/>
                    <a:pt x="1498171" y="298026"/>
                    <a:pt x="1443562" y="298026"/>
                  </a:cubicBezTo>
                  <a:lnTo>
                    <a:pt x="99992" y="298026"/>
                  </a:lnTo>
                  <a:cubicBezTo>
                    <a:pt x="45383" y="298026"/>
                    <a:pt x="1113" y="253756"/>
                    <a:pt x="1113" y="199147"/>
                  </a:cubicBezTo>
                  <a:close/>
                </a:path>
              </a:pathLst>
            </a:custGeom>
            <a:solidFill>
              <a:srgbClr val="187632"/>
            </a:solidFill>
            <a:ln w="22225">
              <a:solidFill>
                <a:srgbClr val="1876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932867" y="3723822"/>
              <a:ext cx="1275568" cy="1381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i="1" dirty="0">
                  <a:solidFill>
                    <a:srgbClr val="1F3051"/>
                  </a:solidFill>
                </a:rPr>
                <a:t>PUBLIC INVOLVEMENT</a:t>
              </a: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7" y="1539906"/>
            <a:ext cx="2218572" cy="723034"/>
          </a:xfrm>
          <a:prstGeom prst="rect">
            <a:avLst/>
          </a:prstGeom>
        </p:spPr>
      </p:pic>
      <p:grpSp>
        <p:nvGrpSpPr>
          <p:cNvPr id="117" name="Group 116"/>
          <p:cNvGrpSpPr/>
          <p:nvPr/>
        </p:nvGrpSpPr>
        <p:grpSpPr>
          <a:xfrm>
            <a:off x="4658683" y="2079332"/>
            <a:ext cx="1981502" cy="2245019"/>
            <a:chOff x="1762062" y="2088181"/>
            <a:chExt cx="1617183" cy="1832250"/>
          </a:xfrm>
        </p:grpSpPr>
        <p:sp>
          <p:nvSpPr>
            <p:cNvPr id="118" name="Rounded Rectangle 117"/>
            <p:cNvSpPr/>
            <p:nvPr/>
          </p:nvSpPr>
          <p:spPr>
            <a:xfrm>
              <a:off x="1763174" y="2088181"/>
              <a:ext cx="1616071" cy="1832250"/>
            </a:xfrm>
            <a:prstGeom prst="roundRect">
              <a:avLst>
                <a:gd name="adj" fmla="val 5738"/>
              </a:avLst>
            </a:prstGeom>
            <a:solidFill>
              <a:srgbClr val="1F3051"/>
            </a:solidFill>
            <a:ln w="28575">
              <a:solidFill>
                <a:srgbClr val="79B1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19" name="Rounded Rectangle 37"/>
            <p:cNvSpPr/>
            <p:nvPr/>
          </p:nvSpPr>
          <p:spPr>
            <a:xfrm>
              <a:off x="1762062" y="3678772"/>
              <a:ext cx="1617183" cy="228600"/>
            </a:xfrm>
            <a:custGeom>
              <a:avLst/>
              <a:gdLst>
                <a:gd name="connsiteX0" fmla="*/ 0 w 1541328"/>
                <a:gd name="connsiteY0" fmla="*/ 98879 h 297364"/>
                <a:gd name="connsiteX1" fmla="*/ 98879 w 1541328"/>
                <a:gd name="connsiteY1" fmla="*/ 0 h 297364"/>
                <a:gd name="connsiteX2" fmla="*/ 1442449 w 1541328"/>
                <a:gd name="connsiteY2" fmla="*/ 0 h 297364"/>
                <a:gd name="connsiteX3" fmla="*/ 1541328 w 1541328"/>
                <a:gd name="connsiteY3" fmla="*/ 98879 h 297364"/>
                <a:gd name="connsiteX4" fmla="*/ 1541328 w 1541328"/>
                <a:gd name="connsiteY4" fmla="*/ 198485 h 297364"/>
                <a:gd name="connsiteX5" fmla="*/ 1442449 w 1541328"/>
                <a:gd name="connsiteY5" fmla="*/ 297364 h 297364"/>
                <a:gd name="connsiteX6" fmla="*/ 98879 w 1541328"/>
                <a:gd name="connsiteY6" fmla="*/ 297364 h 297364"/>
                <a:gd name="connsiteX7" fmla="*/ 0 w 1541328"/>
                <a:gd name="connsiteY7" fmla="*/ 198485 h 297364"/>
                <a:gd name="connsiteX8" fmla="*/ 0 w 1541328"/>
                <a:gd name="connsiteY8" fmla="*/ 98879 h 297364"/>
                <a:gd name="connsiteX0" fmla="*/ 0 w 1541328"/>
                <a:gd name="connsiteY0" fmla="*/ 48322 h 297607"/>
                <a:gd name="connsiteX1" fmla="*/ 98879 w 1541328"/>
                <a:gd name="connsiteY1" fmla="*/ 243 h 297607"/>
                <a:gd name="connsiteX2" fmla="*/ 1442449 w 1541328"/>
                <a:gd name="connsiteY2" fmla="*/ 243 h 297607"/>
                <a:gd name="connsiteX3" fmla="*/ 1541328 w 1541328"/>
                <a:gd name="connsiteY3" fmla="*/ 99122 h 297607"/>
                <a:gd name="connsiteX4" fmla="*/ 1541328 w 1541328"/>
                <a:gd name="connsiteY4" fmla="*/ 198728 h 297607"/>
                <a:gd name="connsiteX5" fmla="*/ 1442449 w 1541328"/>
                <a:gd name="connsiteY5" fmla="*/ 297607 h 297607"/>
                <a:gd name="connsiteX6" fmla="*/ 98879 w 1541328"/>
                <a:gd name="connsiteY6" fmla="*/ 297607 h 297607"/>
                <a:gd name="connsiteX7" fmla="*/ 0 w 1541328"/>
                <a:gd name="connsiteY7" fmla="*/ 198728 h 297607"/>
                <a:gd name="connsiteX8" fmla="*/ 0 w 1541328"/>
                <a:gd name="connsiteY8" fmla="*/ 48322 h 297607"/>
                <a:gd name="connsiteX0" fmla="*/ 0 w 1547678"/>
                <a:gd name="connsiteY0" fmla="*/ 48746 h 298031"/>
                <a:gd name="connsiteX1" fmla="*/ 98879 w 1547678"/>
                <a:gd name="connsiteY1" fmla="*/ 667 h 298031"/>
                <a:gd name="connsiteX2" fmla="*/ 1442449 w 1547678"/>
                <a:gd name="connsiteY2" fmla="*/ 667 h 298031"/>
                <a:gd name="connsiteX3" fmla="*/ 1547678 w 1547678"/>
                <a:gd name="connsiteY3" fmla="*/ 45571 h 298031"/>
                <a:gd name="connsiteX4" fmla="*/ 1541328 w 1547678"/>
                <a:gd name="connsiteY4" fmla="*/ 199152 h 298031"/>
                <a:gd name="connsiteX5" fmla="*/ 1442449 w 1547678"/>
                <a:gd name="connsiteY5" fmla="*/ 298031 h 298031"/>
                <a:gd name="connsiteX6" fmla="*/ 98879 w 1547678"/>
                <a:gd name="connsiteY6" fmla="*/ 298031 h 298031"/>
                <a:gd name="connsiteX7" fmla="*/ 0 w 1547678"/>
                <a:gd name="connsiteY7" fmla="*/ 199152 h 298031"/>
                <a:gd name="connsiteX8" fmla="*/ 0 w 1547678"/>
                <a:gd name="connsiteY8" fmla="*/ 48746 h 298031"/>
                <a:gd name="connsiteX0" fmla="*/ 0 w 1547678"/>
                <a:gd name="connsiteY0" fmla="*/ 48746 h 298031"/>
                <a:gd name="connsiteX1" fmla="*/ 98879 w 1547678"/>
                <a:gd name="connsiteY1" fmla="*/ 667 h 298031"/>
                <a:gd name="connsiteX2" fmla="*/ 1442449 w 1547678"/>
                <a:gd name="connsiteY2" fmla="*/ 667 h 298031"/>
                <a:gd name="connsiteX3" fmla="*/ 1547678 w 1547678"/>
                <a:gd name="connsiteY3" fmla="*/ 45571 h 298031"/>
                <a:gd name="connsiteX4" fmla="*/ 1541328 w 1547678"/>
                <a:gd name="connsiteY4" fmla="*/ 199152 h 298031"/>
                <a:gd name="connsiteX5" fmla="*/ 1442449 w 1547678"/>
                <a:gd name="connsiteY5" fmla="*/ 298031 h 298031"/>
                <a:gd name="connsiteX6" fmla="*/ 98879 w 1547678"/>
                <a:gd name="connsiteY6" fmla="*/ 298031 h 298031"/>
                <a:gd name="connsiteX7" fmla="*/ 0 w 1547678"/>
                <a:gd name="connsiteY7" fmla="*/ 199152 h 298031"/>
                <a:gd name="connsiteX8" fmla="*/ 0 w 1547678"/>
                <a:gd name="connsiteY8" fmla="*/ 48746 h 298031"/>
                <a:gd name="connsiteX0" fmla="*/ 0 w 1582710"/>
                <a:gd name="connsiteY0" fmla="*/ 48323 h 297608"/>
                <a:gd name="connsiteX1" fmla="*/ 98879 w 1582710"/>
                <a:gd name="connsiteY1" fmla="*/ 244 h 297608"/>
                <a:gd name="connsiteX2" fmla="*/ 1442449 w 1582710"/>
                <a:gd name="connsiteY2" fmla="*/ 244 h 297608"/>
                <a:gd name="connsiteX3" fmla="*/ 1541328 w 1582710"/>
                <a:gd name="connsiteY3" fmla="*/ 198729 h 297608"/>
                <a:gd name="connsiteX4" fmla="*/ 1442449 w 1582710"/>
                <a:gd name="connsiteY4" fmla="*/ 297608 h 297608"/>
                <a:gd name="connsiteX5" fmla="*/ 98879 w 1582710"/>
                <a:gd name="connsiteY5" fmla="*/ 297608 h 297608"/>
                <a:gd name="connsiteX6" fmla="*/ 0 w 1582710"/>
                <a:gd name="connsiteY6" fmla="*/ 198729 h 297608"/>
                <a:gd name="connsiteX7" fmla="*/ 0 w 1582710"/>
                <a:gd name="connsiteY7" fmla="*/ 48323 h 297608"/>
                <a:gd name="connsiteX0" fmla="*/ 0 w 1541328"/>
                <a:gd name="connsiteY0" fmla="*/ 48323 h 297608"/>
                <a:gd name="connsiteX1" fmla="*/ 98879 w 1541328"/>
                <a:gd name="connsiteY1" fmla="*/ 244 h 297608"/>
                <a:gd name="connsiteX2" fmla="*/ 1442449 w 1541328"/>
                <a:gd name="connsiteY2" fmla="*/ 244 h 297608"/>
                <a:gd name="connsiteX3" fmla="*/ 1541328 w 1541328"/>
                <a:gd name="connsiteY3" fmla="*/ 198729 h 297608"/>
                <a:gd name="connsiteX4" fmla="*/ 1442449 w 1541328"/>
                <a:gd name="connsiteY4" fmla="*/ 297608 h 297608"/>
                <a:gd name="connsiteX5" fmla="*/ 98879 w 1541328"/>
                <a:gd name="connsiteY5" fmla="*/ 297608 h 297608"/>
                <a:gd name="connsiteX6" fmla="*/ 0 w 1541328"/>
                <a:gd name="connsiteY6" fmla="*/ 198729 h 297608"/>
                <a:gd name="connsiteX7" fmla="*/ 0 w 1541328"/>
                <a:gd name="connsiteY7" fmla="*/ 48323 h 297608"/>
                <a:gd name="connsiteX0" fmla="*/ 0 w 1541328"/>
                <a:gd name="connsiteY0" fmla="*/ 48323 h 297608"/>
                <a:gd name="connsiteX1" fmla="*/ 98879 w 1541328"/>
                <a:gd name="connsiteY1" fmla="*/ 244 h 297608"/>
                <a:gd name="connsiteX2" fmla="*/ 1442449 w 1541328"/>
                <a:gd name="connsiteY2" fmla="*/ 244 h 297608"/>
                <a:gd name="connsiteX3" fmla="*/ 1541328 w 1541328"/>
                <a:gd name="connsiteY3" fmla="*/ 198729 h 297608"/>
                <a:gd name="connsiteX4" fmla="*/ 1442449 w 1541328"/>
                <a:gd name="connsiteY4" fmla="*/ 297608 h 297608"/>
                <a:gd name="connsiteX5" fmla="*/ 98879 w 1541328"/>
                <a:gd name="connsiteY5" fmla="*/ 297608 h 297608"/>
                <a:gd name="connsiteX6" fmla="*/ 0 w 1541328"/>
                <a:gd name="connsiteY6" fmla="*/ 198729 h 297608"/>
                <a:gd name="connsiteX7" fmla="*/ 0 w 1541328"/>
                <a:gd name="connsiteY7" fmla="*/ 48323 h 297608"/>
                <a:gd name="connsiteX0" fmla="*/ 0 w 1558411"/>
                <a:gd name="connsiteY0" fmla="*/ 48323 h 297608"/>
                <a:gd name="connsiteX1" fmla="*/ 98879 w 1558411"/>
                <a:gd name="connsiteY1" fmla="*/ 244 h 297608"/>
                <a:gd name="connsiteX2" fmla="*/ 1534524 w 1558411"/>
                <a:gd name="connsiteY2" fmla="*/ 244 h 297608"/>
                <a:gd name="connsiteX3" fmla="*/ 1541328 w 1558411"/>
                <a:gd name="connsiteY3" fmla="*/ 198729 h 297608"/>
                <a:gd name="connsiteX4" fmla="*/ 1442449 w 1558411"/>
                <a:gd name="connsiteY4" fmla="*/ 297608 h 297608"/>
                <a:gd name="connsiteX5" fmla="*/ 98879 w 1558411"/>
                <a:gd name="connsiteY5" fmla="*/ 297608 h 297608"/>
                <a:gd name="connsiteX6" fmla="*/ 0 w 1558411"/>
                <a:gd name="connsiteY6" fmla="*/ 198729 h 297608"/>
                <a:gd name="connsiteX7" fmla="*/ 0 w 1558411"/>
                <a:gd name="connsiteY7" fmla="*/ 48323 h 297608"/>
                <a:gd name="connsiteX0" fmla="*/ 0 w 1647762"/>
                <a:gd name="connsiteY0" fmla="*/ 48323 h 297608"/>
                <a:gd name="connsiteX1" fmla="*/ 98879 w 1647762"/>
                <a:gd name="connsiteY1" fmla="*/ 244 h 297608"/>
                <a:gd name="connsiteX2" fmla="*/ 1534524 w 1647762"/>
                <a:gd name="connsiteY2" fmla="*/ 244 h 297608"/>
                <a:gd name="connsiteX3" fmla="*/ 1541328 w 1647762"/>
                <a:gd name="connsiteY3" fmla="*/ 198729 h 297608"/>
                <a:gd name="connsiteX4" fmla="*/ 1442449 w 1647762"/>
                <a:gd name="connsiteY4" fmla="*/ 297608 h 297608"/>
                <a:gd name="connsiteX5" fmla="*/ 98879 w 1647762"/>
                <a:gd name="connsiteY5" fmla="*/ 297608 h 297608"/>
                <a:gd name="connsiteX6" fmla="*/ 0 w 1647762"/>
                <a:gd name="connsiteY6" fmla="*/ 198729 h 297608"/>
                <a:gd name="connsiteX7" fmla="*/ 0 w 1647762"/>
                <a:gd name="connsiteY7" fmla="*/ 48323 h 297608"/>
                <a:gd name="connsiteX0" fmla="*/ 0 w 1561277"/>
                <a:gd name="connsiteY0" fmla="*/ 48323 h 297608"/>
                <a:gd name="connsiteX1" fmla="*/ 98879 w 1561277"/>
                <a:gd name="connsiteY1" fmla="*/ 244 h 297608"/>
                <a:gd name="connsiteX2" fmla="*/ 1534524 w 1561277"/>
                <a:gd name="connsiteY2" fmla="*/ 244 h 297608"/>
                <a:gd name="connsiteX3" fmla="*/ 1541328 w 1561277"/>
                <a:gd name="connsiteY3" fmla="*/ 198729 h 297608"/>
                <a:gd name="connsiteX4" fmla="*/ 1442449 w 1561277"/>
                <a:gd name="connsiteY4" fmla="*/ 297608 h 297608"/>
                <a:gd name="connsiteX5" fmla="*/ 98879 w 1561277"/>
                <a:gd name="connsiteY5" fmla="*/ 297608 h 297608"/>
                <a:gd name="connsiteX6" fmla="*/ 0 w 1561277"/>
                <a:gd name="connsiteY6" fmla="*/ 198729 h 297608"/>
                <a:gd name="connsiteX7" fmla="*/ 0 w 1561277"/>
                <a:gd name="connsiteY7" fmla="*/ 48323 h 297608"/>
                <a:gd name="connsiteX0" fmla="*/ 0 w 1647762"/>
                <a:gd name="connsiteY0" fmla="*/ 48323 h 297608"/>
                <a:gd name="connsiteX1" fmla="*/ 98879 w 1647762"/>
                <a:gd name="connsiteY1" fmla="*/ 244 h 297608"/>
                <a:gd name="connsiteX2" fmla="*/ 1534524 w 1647762"/>
                <a:gd name="connsiteY2" fmla="*/ 244 h 297608"/>
                <a:gd name="connsiteX3" fmla="*/ 1541328 w 1647762"/>
                <a:gd name="connsiteY3" fmla="*/ 198729 h 297608"/>
                <a:gd name="connsiteX4" fmla="*/ 1442449 w 1647762"/>
                <a:gd name="connsiteY4" fmla="*/ 297608 h 297608"/>
                <a:gd name="connsiteX5" fmla="*/ 98879 w 1647762"/>
                <a:gd name="connsiteY5" fmla="*/ 297608 h 297608"/>
                <a:gd name="connsiteX6" fmla="*/ 0 w 1647762"/>
                <a:gd name="connsiteY6" fmla="*/ 198729 h 297608"/>
                <a:gd name="connsiteX7" fmla="*/ 0 w 1647762"/>
                <a:gd name="connsiteY7" fmla="*/ 48323 h 297608"/>
                <a:gd name="connsiteX0" fmla="*/ 0 w 1547488"/>
                <a:gd name="connsiteY0" fmla="*/ 48323 h 297608"/>
                <a:gd name="connsiteX1" fmla="*/ 98879 w 1547488"/>
                <a:gd name="connsiteY1" fmla="*/ 244 h 297608"/>
                <a:gd name="connsiteX2" fmla="*/ 1534524 w 1547488"/>
                <a:gd name="connsiteY2" fmla="*/ 244 h 297608"/>
                <a:gd name="connsiteX3" fmla="*/ 1541328 w 1547488"/>
                <a:gd name="connsiteY3" fmla="*/ 198729 h 297608"/>
                <a:gd name="connsiteX4" fmla="*/ 1442449 w 1547488"/>
                <a:gd name="connsiteY4" fmla="*/ 297608 h 297608"/>
                <a:gd name="connsiteX5" fmla="*/ 98879 w 1547488"/>
                <a:gd name="connsiteY5" fmla="*/ 297608 h 297608"/>
                <a:gd name="connsiteX6" fmla="*/ 0 w 1547488"/>
                <a:gd name="connsiteY6" fmla="*/ 198729 h 297608"/>
                <a:gd name="connsiteX7" fmla="*/ 0 w 1547488"/>
                <a:gd name="connsiteY7" fmla="*/ 48323 h 297608"/>
                <a:gd name="connsiteX0" fmla="*/ 0 w 1543360"/>
                <a:gd name="connsiteY0" fmla="*/ 48323 h 297608"/>
                <a:gd name="connsiteX1" fmla="*/ 98879 w 1543360"/>
                <a:gd name="connsiteY1" fmla="*/ 244 h 297608"/>
                <a:gd name="connsiteX2" fmla="*/ 1534524 w 1543360"/>
                <a:gd name="connsiteY2" fmla="*/ 244 h 297608"/>
                <a:gd name="connsiteX3" fmla="*/ 1541328 w 1543360"/>
                <a:gd name="connsiteY3" fmla="*/ 198729 h 297608"/>
                <a:gd name="connsiteX4" fmla="*/ 1442449 w 1543360"/>
                <a:gd name="connsiteY4" fmla="*/ 297608 h 297608"/>
                <a:gd name="connsiteX5" fmla="*/ 98879 w 1543360"/>
                <a:gd name="connsiteY5" fmla="*/ 297608 h 297608"/>
                <a:gd name="connsiteX6" fmla="*/ 0 w 1543360"/>
                <a:gd name="connsiteY6" fmla="*/ 198729 h 297608"/>
                <a:gd name="connsiteX7" fmla="*/ 0 w 1543360"/>
                <a:gd name="connsiteY7" fmla="*/ 48323 h 297608"/>
                <a:gd name="connsiteX0" fmla="*/ 0 w 1545031"/>
                <a:gd name="connsiteY0" fmla="*/ 48323 h 297608"/>
                <a:gd name="connsiteX1" fmla="*/ 98879 w 1545031"/>
                <a:gd name="connsiteY1" fmla="*/ 244 h 297608"/>
                <a:gd name="connsiteX2" fmla="*/ 1540874 w 1545031"/>
                <a:gd name="connsiteY2" fmla="*/ 244 h 297608"/>
                <a:gd name="connsiteX3" fmla="*/ 1541328 w 1545031"/>
                <a:gd name="connsiteY3" fmla="*/ 198729 h 297608"/>
                <a:gd name="connsiteX4" fmla="*/ 1442449 w 1545031"/>
                <a:gd name="connsiteY4" fmla="*/ 297608 h 297608"/>
                <a:gd name="connsiteX5" fmla="*/ 98879 w 1545031"/>
                <a:gd name="connsiteY5" fmla="*/ 297608 h 297608"/>
                <a:gd name="connsiteX6" fmla="*/ 0 w 1545031"/>
                <a:gd name="connsiteY6" fmla="*/ 198729 h 297608"/>
                <a:gd name="connsiteX7" fmla="*/ 0 w 1545031"/>
                <a:gd name="connsiteY7" fmla="*/ 48323 h 297608"/>
                <a:gd name="connsiteX0" fmla="*/ 0 w 1545031"/>
                <a:gd name="connsiteY0" fmla="*/ 198485 h 297364"/>
                <a:gd name="connsiteX1" fmla="*/ 98879 w 1545031"/>
                <a:gd name="connsiteY1" fmla="*/ 0 h 297364"/>
                <a:gd name="connsiteX2" fmla="*/ 1540874 w 1545031"/>
                <a:gd name="connsiteY2" fmla="*/ 0 h 297364"/>
                <a:gd name="connsiteX3" fmla="*/ 1541328 w 1545031"/>
                <a:gd name="connsiteY3" fmla="*/ 198485 h 297364"/>
                <a:gd name="connsiteX4" fmla="*/ 1442449 w 1545031"/>
                <a:gd name="connsiteY4" fmla="*/ 297364 h 297364"/>
                <a:gd name="connsiteX5" fmla="*/ 98879 w 1545031"/>
                <a:gd name="connsiteY5" fmla="*/ 297364 h 297364"/>
                <a:gd name="connsiteX6" fmla="*/ 0 w 1545031"/>
                <a:gd name="connsiteY6" fmla="*/ 198485 h 297364"/>
                <a:gd name="connsiteX0" fmla="*/ 0 w 1656437"/>
                <a:gd name="connsiteY0" fmla="*/ 213187 h 312066"/>
                <a:gd name="connsiteX1" fmla="*/ 454 w 1656437"/>
                <a:gd name="connsiteY1" fmla="*/ 14702 h 312066"/>
                <a:gd name="connsiteX2" fmla="*/ 1540874 w 1656437"/>
                <a:gd name="connsiteY2" fmla="*/ 14702 h 312066"/>
                <a:gd name="connsiteX3" fmla="*/ 1541328 w 1656437"/>
                <a:gd name="connsiteY3" fmla="*/ 213187 h 312066"/>
                <a:gd name="connsiteX4" fmla="*/ 1442449 w 1656437"/>
                <a:gd name="connsiteY4" fmla="*/ 312066 h 312066"/>
                <a:gd name="connsiteX5" fmla="*/ 98879 w 1656437"/>
                <a:gd name="connsiteY5" fmla="*/ 312066 h 312066"/>
                <a:gd name="connsiteX6" fmla="*/ 0 w 1656437"/>
                <a:gd name="connsiteY6" fmla="*/ 213187 h 312066"/>
                <a:gd name="connsiteX0" fmla="*/ 0 w 1656437"/>
                <a:gd name="connsiteY0" fmla="*/ 213187 h 312066"/>
                <a:gd name="connsiteX1" fmla="*/ 454 w 1656437"/>
                <a:gd name="connsiteY1" fmla="*/ 14702 h 312066"/>
                <a:gd name="connsiteX2" fmla="*/ 1540874 w 1656437"/>
                <a:gd name="connsiteY2" fmla="*/ 14702 h 312066"/>
                <a:gd name="connsiteX3" fmla="*/ 1541328 w 1656437"/>
                <a:gd name="connsiteY3" fmla="*/ 213187 h 312066"/>
                <a:gd name="connsiteX4" fmla="*/ 1442449 w 1656437"/>
                <a:gd name="connsiteY4" fmla="*/ 312066 h 312066"/>
                <a:gd name="connsiteX5" fmla="*/ 98879 w 1656437"/>
                <a:gd name="connsiteY5" fmla="*/ 312066 h 312066"/>
                <a:gd name="connsiteX6" fmla="*/ 0 w 1656437"/>
                <a:gd name="connsiteY6" fmla="*/ 213187 h 312066"/>
                <a:gd name="connsiteX0" fmla="*/ 0 w 1544492"/>
                <a:gd name="connsiteY0" fmla="*/ 213187 h 312066"/>
                <a:gd name="connsiteX1" fmla="*/ 454 w 1544492"/>
                <a:gd name="connsiteY1" fmla="*/ 14702 h 312066"/>
                <a:gd name="connsiteX2" fmla="*/ 1540874 w 1544492"/>
                <a:gd name="connsiteY2" fmla="*/ 14702 h 312066"/>
                <a:gd name="connsiteX3" fmla="*/ 1541328 w 1544492"/>
                <a:gd name="connsiteY3" fmla="*/ 213187 h 312066"/>
                <a:gd name="connsiteX4" fmla="*/ 1442449 w 1544492"/>
                <a:gd name="connsiteY4" fmla="*/ 312066 h 312066"/>
                <a:gd name="connsiteX5" fmla="*/ 98879 w 1544492"/>
                <a:gd name="connsiteY5" fmla="*/ 312066 h 312066"/>
                <a:gd name="connsiteX6" fmla="*/ 0 w 1544492"/>
                <a:gd name="connsiteY6" fmla="*/ 213187 h 312066"/>
                <a:gd name="connsiteX0" fmla="*/ 0 w 1544492"/>
                <a:gd name="connsiteY0" fmla="*/ 199147 h 298026"/>
                <a:gd name="connsiteX1" fmla="*/ 454 w 1544492"/>
                <a:gd name="connsiteY1" fmla="*/ 662 h 298026"/>
                <a:gd name="connsiteX2" fmla="*/ 1540874 w 1544492"/>
                <a:gd name="connsiteY2" fmla="*/ 662 h 298026"/>
                <a:gd name="connsiteX3" fmla="*/ 1541328 w 1544492"/>
                <a:gd name="connsiteY3" fmla="*/ 199147 h 298026"/>
                <a:gd name="connsiteX4" fmla="*/ 1442449 w 1544492"/>
                <a:gd name="connsiteY4" fmla="*/ 298026 h 298026"/>
                <a:gd name="connsiteX5" fmla="*/ 98879 w 1544492"/>
                <a:gd name="connsiteY5" fmla="*/ 298026 h 298026"/>
                <a:gd name="connsiteX6" fmla="*/ 0 w 1544492"/>
                <a:gd name="connsiteY6" fmla="*/ 199147 h 298026"/>
                <a:gd name="connsiteX0" fmla="*/ 0 w 1544492"/>
                <a:gd name="connsiteY0" fmla="*/ 199147 h 298026"/>
                <a:gd name="connsiteX1" fmla="*/ 454 w 1544492"/>
                <a:gd name="connsiteY1" fmla="*/ 662 h 298026"/>
                <a:gd name="connsiteX2" fmla="*/ 1540874 w 1544492"/>
                <a:gd name="connsiteY2" fmla="*/ 662 h 298026"/>
                <a:gd name="connsiteX3" fmla="*/ 1541328 w 1544492"/>
                <a:gd name="connsiteY3" fmla="*/ 199147 h 298026"/>
                <a:gd name="connsiteX4" fmla="*/ 1442449 w 1544492"/>
                <a:gd name="connsiteY4" fmla="*/ 298026 h 298026"/>
                <a:gd name="connsiteX5" fmla="*/ 98879 w 1544492"/>
                <a:gd name="connsiteY5" fmla="*/ 298026 h 298026"/>
                <a:gd name="connsiteX6" fmla="*/ 0 w 1544492"/>
                <a:gd name="connsiteY6" fmla="*/ 199147 h 298026"/>
                <a:gd name="connsiteX0" fmla="*/ 1113 w 1545605"/>
                <a:gd name="connsiteY0" fmla="*/ 199147 h 298026"/>
                <a:gd name="connsiteX1" fmla="*/ 1567 w 1545605"/>
                <a:gd name="connsiteY1" fmla="*/ 662 h 298026"/>
                <a:gd name="connsiteX2" fmla="*/ 1541987 w 1545605"/>
                <a:gd name="connsiteY2" fmla="*/ 662 h 298026"/>
                <a:gd name="connsiteX3" fmla="*/ 1542441 w 1545605"/>
                <a:gd name="connsiteY3" fmla="*/ 199147 h 298026"/>
                <a:gd name="connsiteX4" fmla="*/ 1443562 w 1545605"/>
                <a:gd name="connsiteY4" fmla="*/ 298026 h 298026"/>
                <a:gd name="connsiteX5" fmla="*/ 99992 w 1545605"/>
                <a:gd name="connsiteY5" fmla="*/ 298026 h 298026"/>
                <a:gd name="connsiteX6" fmla="*/ 1113 w 1545605"/>
                <a:gd name="connsiteY6" fmla="*/ 199147 h 298026"/>
                <a:gd name="connsiteX0" fmla="*/ 1113 w 1545605"/>
                <a:gd name="connsiteY0" fmla="*/ 199147 h 298026"/>
                <a:gd name="connsiteX1" fmla="*/ 1567 w 1545605"/>
                <a:gd name="connsiteY1" fmla="*/ 662 h 298026"/>
                <a:gd name="connsiteX2" fmla="*/ 1541987 w 1545605"/>
                <a:gd name="connsiteY2" fmla="*/ 662 h 298026"/>
                <a:gd name="connsiteX3" fmla="*/ 1542441 w 1545605"/>
                <a:gd name="connsiteY3" fmla="*/ 199147 h 298026"/>
                <a:gd name="connsiteX4" fmla="*/ 1443562 w 1545605"/>
                <a:gd name="connsiteY4" fmla="*/ 298026 h 298026"/>
                <a:gd name="connsiteX5" fmla="*/ 99992 w 1545605"/>
                <a:gd name="connsiteY5" fmla="*/ 298026 h 298026"/>
                <a:gd name="connsiteX6" fmla="*/ 1113 w 1545605"/>
                <a:gd name="connsiteY6" fmla="*/ 199147 h 298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05" h="298026">
                  <a:moveTo>
                    <a:pt x="1113" y="199147"/>
                  </a:moveTo>
                  <a:cubicBezTo>
                    <a:pt x="1264" y="132985"/>
                    <a:pt x="-1759" y="-3026"/>
                    <a:pt x="1567" y="662"/>
                  </a:cubicBezTo>
                  <a:cubicBezTo>
                    <a:pt x="690" y="3837"/>
                    <a:pt x="1028514" y="662"/>
                    <a:pt x="1541987" y="662"/>
                  </a:cubicBezTo>
                  <a:cubicBezTo>
                    <a:pt x="1544799" y="-10707"/>
                    <a:pt x="1548262" y="127361"/>
                    <a:pt x="1542441" y="199147"/>
                  </a:cubicBezTo>
                  <a:cubicBezTo>
                    <a:pt x="1542441" y="253756"/>
                    <a:pt x="1498171" y="298026"/>
                    <a:pt x="1443562" y="298026"/>
                  </a:cubicBezTo>
                  <a:lnTo>
                    <a:pt x="99992" y="298026"/>
                  </a:lnTo>
                  <a:cubicBezTo>
                    <a:pt x="45383" y="298026"/>
                    <a:pt x="1113" y="253756"/>
                    <a:pt x="1113" y="199147"/>
                  </a:cubicBezTo>
                  <a:close/>
                </a:path>
              </a:pathLst>
            </a:custGeom>
            <a:solidFill>
              <a:srgbClr val="79B142"/>
            </a:solidFill>
            <a:ln w="22225">
              <a:solidFill>
                <a:srgbClr val="79B1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1932867" y="3723822"/>
              <a:ext cx="1275568" cy="1381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i="1" dirty="0">
                  <a:solidFill>
                    <a:srgbClr val="1F3051"/>
                  </a:solidFill>
                </a:rPr>
                <a:t>PUBLIC INVOLVEMENT</a:t>
              </a:r>
            </a:p>
          </p:txBody>
        </p:sp>
      </p:grpSp>
      <p:sp>
        <p:nvSpPr>
          <p:cNvPr id="17" name="Round Same Side Corner Rectangle 16"/>
          <p:cNvSpPr/>
          <p:nvPr/>
        </p:nvSpPr>
        <p:spPr>
          <a:xfrm rot="10800000">
            <a:off x="6757282" y="2260085"/>
            <a:ext cx="773084" cy="195762"/>
          </a:xfrm>
          <a:prstGeom prst="round2SameRect">
            <a:avLst>
              <a:gd name="adj1" fmla="val 24922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09550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rgbClr val="4FBFC8"/>
                </a:solidFill>
              </a:rPr>
              <a:t>Alternatives development process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448" y="1544247"/>
            <a:ext cx="2219821" cy="722202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1277289" y="1614938"/>
            <a:ext cx="12220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i="1" dirty="0">
                <a:solidFill>
                  <a:srgbClr val="1F3051"/>
                </a:solidFill>
              </a:rPr>
              <a:t>LEVEL 1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97897" y="1913752"/>
            <a:ext cx="19062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>
                <a:solidFill>
                  <a:srgbClr val="1F3051"/>
                </a:solidFill>
              </a:rPr>
              <a:t>Alternatives development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527327" y="1614938"/>
            <a:ext cx="12220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i="1" dirty="0">
                <a:solidFill>
                  <a:srgbClr val="1F3051"/>
                </a:solidFill>
              </a:rPr>
              <a:t>LEVEL 3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747935" y="1913752"/>
            <a:ext cx="19062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>
                <a:solidFill>
                  <a:srgbClr val="1F3051"/>
                </a:solidFill>
              </a:rPr>
              <a:t>Alternatives development</a:t>
            </a:r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267" y="1563607"/>
            <a:ext cx="2019749" cy="702843"/>
          </a:xfrm>
          <a:prstGeom prst="rect">
            <a:avLst/>
          </a:prstGeom>
        </p:spPr>
      </p:pic>
      <p:sp>
        <p:nvSpPr>
          <p:cNvPr id="83" name="Oval 82"/>
          <p:cNvSpPr/>
          <p:nvPr/>
        </p:nvSpPr>
        <p:spPr>
          <a:xfrm>
            <a:off x="6554597" y="1291108"/>
            <a:ext cx="344849" cy="344849"/>
          </a:xfrm>
          <a:prstGeom prst="ellipse">
            <a:avLst/>
          </a:prstGeom>
          <a:solidFill>
            <a:srgbClr val="1F3051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8494352" y="1291108"/>
            <a:ext cx="344849" cy="344849"/>
          </a:xfrm>
          <a:prstGeom prst="ellipse">
            <a:avLst/>
          </a:prstGeom>
          <a:solidFill>
            <a:srgbClr val="1F3051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886841" y="1699812"/>
            <a:ext cx="12314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b="1" i="1" dirty="0">
                <a:solidFill>
                  <a:srgbClr val="FFFFFF"/>
                </a:solidFill>
              </a:rPr>
              <a:t>  PREFERRED </a:t>
            </a:r>
          </a:p>
          <a:p>
            <a:pPr algn="r"/>
            <a:r>
              <a:rPr lang="en-US" sz="1100" b="1" i="1" dirty="0">
                <a:solidFill>
                  <a:srgbClr val="FFFFFF"/>
                </a:solidFill>
              </a:rPr>
              <a:t>ALTERNATIVE*</a:t>
            </a:r>
          </a:p>
        </p:txBody>
      </p:sp>
      <p:cxnSp>
        <p:nvCxnSpPr>
          <p:cNvPr id="99" name="Straight Connector 98"/>
          <p:cNvCxnSpPr>
            <a:endCxn id="2" idx="1"/>
          </p:cNvCxnSpPr>
          <p:nvPr/>
        </p:nvCxnSpPr>
        <p:spPr>
          <a:xfrm>
            <a:off x="0" y="1464132"/>
            <a:ext cx="6541079" cy="879"/>
          </a:xfrm>
          <a:prstGeom prst="line">
            <a:avLst/>
          </a:prstGeom>
          <a:ln w="222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83" idx="6"/>
            <a:endCxn id="84" idx="2"/>
          </p:cNvCxnSpPr>
          <p:nvPr/>
        </p:nvCxnSpPr>
        <p:spPr>
          <a:xfrm>
            <a:off x="6899445" y="1463532"/>
            <a:ext cx="1594906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426079" y="2556670"/>
            <a:ext cx="1919264" cy="1206484"/>
          </a:xfrm>
          <a:prstGeom prst="rect">
            <a:avLst/>
          </a:prstGeom>
          <a:noFill/>
        </p:spPr>
        <p:txBody>
          <a:bodyPr wrap="square" lIns="137160" tIns="109728" rIns="137160" bIns="109728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100" dirty="0">
                <a:solidFill>
                  <a:srgbClr val="FFFFFF"/>
                </a:solidFill>
              </a:rPr>
              <a:t>Conduct early scoping</a:t>
            </a:r>
          </a:p>
          <a:p>
            <a:pPr>
              <a:spcAft>
                <a:spcPts val="1200"/>
              </a:spcAft>
            </a:pPr>
            <a:r>
              <a:rPr lang="en-US" sz="1100" dirty="0">
                <a:solidFill>
                  <a:srgbClr val="FFFFFF"/>
                </a:solidFill>
              </a:rPr>
              <a:t>Study ST3 representative project and alternatives</a:t>
            </a:r>
          </a:p>
          <a:p>
            <a:pPr>
              <a:spcAft>
                <a:spcPts val="1200"/>
              </a:spcAft>
            </a:pPr>
            <a:r>
              <a:rPr lang="en-US" sz="1100" dirty="0">
                <a:solidFill>
                  <a:srgbClr val="FFFFFF"/>
                </a:solidFill>
              </a:rPr>
              <a:t>Screen alternatives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079" y="1285828"/>
            <a:ext cx="358365" cy="358365"/>
          </a:xfrm>
          <a:prstGeom prst="rect">
            <a:avLst/>
          </a:prstGeom>
        </p:spPr>
      </p:pic>
      <p:sp>
        <p:nvSpPr>
          <p:cNvPr id="97" name="Round Same Side Corner Rectangle 96"/>
          <p:cNvSpPr/>
          <p:nvPr/>
        </p:nvSpPr>
        <p:spPr>
          <a:xfrm rot="10800000">
            <a:off x="409851" y="2260085"/>
            <a:ext cx="795916" cy="195762"/>
          </a:xfrm>
          <a:prstGeom prst="round2SameRect">
            <a:avLst>
              <a:gd name="adj1" fmla="val 24922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81321" y="2266450"/>
            <a:ext cx="65402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050" i="1" dirty="0">
                <a:solidFill>
                  <a:srgbClr val="1F3051"/>
                </a:solidFill>
              </a:rPr>
              <a:t>Early-2018</a:t>
            </a:r>
          </a:p>
        </p:txBody>
      </p:sp>
      <p:sp>
        <p:nvSpPr>
          <p:cNvPr id="123" name="Round Same Side Corner Rectangle 122"/>
          <p:cNvSpPr/>
          <p:nvPr/>
        </p:nvSpPr>
        <p:spPr>
          <a:xfrm rot="10800000">
            <a:off x="4673573" y="2260085"/>
            <a:ext cx="1523671" cy="195762"/>
          </a:xfrm>
          <a:prstGeom prst="round2SameRect">
            <a:avLst>
              <a:gd name="adj1" fmla="val 24922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4752326" y="2266450"/>
            <a:ext cx="13737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050" i="1" dirty="0">
                <a:solidFill>
                  <a:srgbClr val="1F3051"/>
                </a:solidFill>
              </a:rPr>
              <a:t>Late-2018 / Early-2019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828427" y="2266450"/>
            <a:ext cx="65402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0" i="1" dirty="0">
                <a:solidFill>
                  <a:srgbClr val="1F3051"/>
                </a:solidFill>
              </a:rPr>
              <a:t>Early-2019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499289" y="1544247"/>
            <a:ext cx="2219820" cy="2780104"/>
            <a:chOff x="2499289" y="1544247"/>
            <a:chExt cx="2219820" cy="2780104"/>
          </a:xfrm>
        </p:grpSpPr>
        <p:grpSp>
          <p:nvGrpSpPr>
            <p:cNvPr id="109" name="Group 108"/>
            <p:cNvGrpSpPr/>
            <p:nvPr/>
          </p:nvGrpSpPr>
          <p:grpSpPr>
            <a:xfrm>
              <a:off x="2521696" y="2079332"/>
              <a:ext cx="1981502" cy="2245019"/>
              <a:chOff x="1762062" y="2088181"/>
              <a:chExt cx="1617183" cy="1832250"/>
            </a:xfrm>
          </p:grpSpPr>
          <p:sp>
            <p:nvSpPr>
              <p:cNvPr id="110" name="Rounded Rectangle 109"/>
              <p:cNvSpPr/>
              <p:nvPr/>
            </p:nvSpPr>
            <p:spPr>
              <a:xfrm>
                <a:off x="1763174" y="2088181"/>
                <a:ext cx="1616071" cy="1832250"/>
              </a:xfrm>
              <a:prstGeom prst="roundRect">
                <a:avLst>
                  <a:gd name="adj" fmla="val 5738"/>
                </a:avLst>
              </a:prstGeom>
              <a:solidFill>
                <a:srgbClr val="1F3051"/>
              </a:solidFill>
              <a:ln w="28575">
                <a:solidFill>
                  <a:srgbClr val="478F3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1" name="Rounded Rectangle 37"/>
              <p:cNvSpPr/>
              <p:nvPr/>
            </p:nvSpPr>
            <p:spPr>
              <a:xfrm>
                <a:off x="1762062" y="3678772"/>
                <a:ext cx="1617183" cy="228600"/>
              </a:xfrm>
              <a:custGeom>
                <a:avLst/>
                <a:gdLst>
                  <a:gd name="connsiteX0" fmla="*/ 0 w 1541328"/>
                  <a:gd name="connsiteY0" fmla="*/ 98879 h 297364"/>
                  <a:gd name="connsiteX1" fmla="*/ 98879 w 1541328"/>
                  <a:gd name="connsiteY1" fmla="*/ 0 h 297364"/>
                  <a:gd name="connsiteX2" fmla="*/ 1442449 w 1541328"/>
                  <a:gd name="connsiteY2" fmla="*/ 0 h 297364"/>
                  <a:gd name="connsiteX3" fmla="*/ 1541328 w 1541328"/>
                  <a:gd name="connsiteY3" fmla="*/ 98879 h 297364"/>
                  <a:gd name="connsiteX4" fmla="*/ 1541328 w 1541328"/>
                  <a:gd name="connsiteY4" fmla="*/ 198485 h 297364"/>
                  <a:gd name="connsiteX5" fmla="*/ 1442449 w 1541328"/>
                  <a:gd name="connsiteY5" fmla="*/ 297364 h 297364"/>
                  <a:gd name="connsiteX6" fmla="*/ 98879 w 1541328"/>
                  <a:gd name="connsiteY6" fmla="*/ 297364 h 297364"/>
                  <a:gd name="connsiteX7" fmla="*/ 0 w 1541328"/>
                  <a:gd name="connsiteY7" fmla="*/ 198485 h 297364"/>
                  <a:gd name="connsiteX8" fmla="*/ 0 w 1541328"/>
                  <a:gd name="connsiteY8" fmla="*/ 98879 h 297364"/>
                  <a:gd name="connsiteX0" fmla="*/ 0 w 1541328"/>
                  <a:gd name="connsiteY0" fmla="*/ 48322 h 297607"/>
                  <a:gd name="connsiteX1" fmla="*/ 98879 w 1541328"/>
                  <a:gd name="connsiteY1" fmla="*/ 243 h 297607"/>
                  <a:gd name="connsiteX2" fmla="*/ 1442449 w 1541328"/>
                  <a:gd name="connsiteY2" fmla="*/ 243 h 297607"/>
                  <a:gd name="connsiteX3" fmla="*/ 1541328 w 1541328"/>
                  <a:gd name="connsiteY3" fmla="*/ 99122 h 297607"/>
                  <a:gd name="connsiteX4" fmla="*/ 1541328 w 1541328"/>
                  <a:gd name="connsiteY4" fmla="*/ 198728 h 297607"/>
                  <a:gd name="connsiteX5" fmla="*/ 1442449 w 1541328"/>
                  <a:gd name="connsiteY5" fmla="*/ 297607 h 297607"/>
                  <a:gd name="connsiteX6" fmla="*/ 98879 w 1541328"/>
                  <a:gd name="connsiteY6" fmla="*/ 297607 h 297607"/>
                  <a:gd name="connsiteX7" fmla="*/ 0 w 1541328"/>
                  <a:gd name="connsiteY7" fmla="*/ 198728 h 297607"/>
                  <a:gd name="connsiteX8" fmla="*/ 0 w 1541328"/>
                  <a:gd name="connsiteY8" fmla="*/ 48322 h 297607"/>
                  <a:gd name="connsiteX0" fmla="*/ 0 w 1547678"/>
                  <a:gd name="connsiteY0" fmla="*/ 48746 h 298031"/>
                  <a:gd name="connsiteX1" fmla="*/ 98879 w 1547678"/>
                  <a:gd name="connsiteY1" fmla="*/ 667 h 298031"/>
                  <a:gd name="connsiteX2" fmla="*/ 1442449 w 1547678"/>
                  <a:gd name="connsiteY2" fmla="*/ 667 h 298031"/>
                  <a:gd name="connsiteX3" fmla="*/ 1547678 w 1547678"/>
                  <a:gd name="connsiteY3" fmla="*/ 45571 h 298031"/>
                  <a:gd name="connsiteX4" fmla="*/ 1541328 w 1547678"/>
                  <a:gd name="connsiteY4" fmla="*/ 199152 h 298031"/>
                  <a:gd name="connsiteX5" fmla="*/ 1442449 w 1547678"/>
                  <a:gd name="connsiteY5" fmla="*/ 298031 h 298031"/>
                  <a:gd name="connsiteX6" fmla="*/ 98879 w 1547678"/>
                  <a:gd name="connsiteY6" fmla="*/ 298031 h 298031"/>
                  <a:gd name="connsiteX7" fmla="*/ 0 w 1547678"/>
                  <a:gd name="connsiteY7" fmla="*/ 199152 h 298031"/>
                  <a:gd name="connsiteX8" fmla="*/ 0 w 1547678"/>
                  <a:gd name="connsiteY8" fmla="*/ 48746 h 298031"/>
                  <a:gd name="connsiteX0" fmla="*/ 0 w 1547678"/>
                  <a:gd name="connsiteY0" fmla="*/ 48746 h 298031"/>
                  <a:gd name="connsiteX1" fmla="*/ 98879 w 1547678"/>
                  <a:gd name="connsiteY1" fmla="*/ 667 h 298031"/>
                  <a:gd name="connsiteX2" fmla="*/ 1442449 w 1547678"/>
                  <a:gd name="connsiteY2" fmla="*/ 667 h 298031"/>
                  <a:gd name="connsiteX3" fmla="*/ 1547678 w 1547678"/>
                  <a:gd name="connsiteY3" fmla="*/ 45571 h 298031"/>
                  <a:gd name="connsiteX4" fmla="*/ 1541328 w 1547678"/>
                  <a:gd name="connsiteY4" fmla="*/ 199152 h 298031"/>
                  <a:gd name="connsiteX5" fmla="*/ 1442449 w 1547678"/>
                  <a:gd name="connsiteY5" fmla="*/ 298031 h 298031"/>
                  <a:gd name="connsiteX6" fmla="*/ 98879 w 1547678"/>
                  <a:gd name="connsiteY6" fmla="*/ 298031 h 298031"/>
                  <a:gd name="connsiteX7" fmla="*/ 0 w 1547678"/>
                  <a:gd name="connsiteY7" fmla="*/ 199152 h 298031"/>
                  <a:gd name="connsiteX8" fmla="*/ 0 w 1547678"/>
                  <a:gd name="connsiteY8" fmla="*/ 48746 h 298031"/>
                  <a:gd name="connsiteX0" fmla="*/ 0 w 1582710"/>
                  <a:gd name="connsiteY0" fmla="*/ 48323 h 297608"/>
                  <a:gd name="connsiteX1" fmla="*/ 98879 w 1582710"/>
                  <a:gd name="connsiteY1" fmla="*/ 244 h 297608"/>
                  <a:gd name="connsiteX2" fmla="*/ 1442449 w 1582710"/>
                  <a:gd name="connsiteY2" fmla="*/ 244 h 297608"/>
                  <a:gd name="connsiteX3" fmla="*/ 1541328 w 1582710"/>
                  <a:gd name="connsiteY3" fmla="*/ 198729 h 297608"/>
                  <a:gd name="connsiteX4" fmla="*/ 1442449 w 1582710"/>
                  <a:gd name="connsiteY4" fmla="*/ 297608 h 297608"/>
                  <a:gd name="connsiteX5" fmla="*/ 98879 w 1582710"/>
                  <a:gd name="connsiteY5" fmla="*/ 297608 h 297608"/>
                  <a:gd name="connsiteX6" fmla="*/ 0 w 1582710"/>
                  <a:gd name="connsiteY6" fmla="*/ 198729 h 297608"/>
                  <a:gd name="connsiteX7" fmla="*/ 0 w 1582710"/>
                  <a:gd name="connsiteY7" fmla="*/ 48323 h 297608"/>
                  <a:gd name="connsiteX0" fmla="*/ 0 w 1541328"/>
                  <a:gd name="connsiteY0" fmla="*/ 48323 h 297608"/>
                  <a:gd name="connsiteX1" fmla="*/ 98879 w 1541328"/>
                  <a:gd name="connsiteY1" fmla="*/ 244 h 297608"/>
                  <a:gd name="connsiteX2" fmla="*/ 1442449 w 1541328"/>
                  <a:gd name="connsiteY2" fmla="*/ 244 h 297608"/>
                  <a:gd name="connsiteX3" fmla="*/ 1541328 w 1541328"/>
                  <a:gd name="connsiteY3" fmla="*/ 198729 h 297608"/>
                  <a:gd name="connsiteX4" fmla="*/ 1442449 w 1541328"/>
                  <a:gd name="connsiteY4" fmla="*/ 297608 h 297608"/>
                  <a:gd name="connsiteX5" fmla="*/ 98879 w 1541328"/>
                  <a:gd name="connsiteY5" fmla="*/ 297608 h 297608"/>
                  <a:gd name="connsiteX6" fmla="*/ 0 w 1541328"/>
                  <a:gd name="connsiteY6" fmla="*/ 198729 h 297608"/>
                  <a:gd name="connsiteX7" fmla="*/ 0 w 1541328"/>
                  <a:gd name="connsiteY7" fmla="*/ 48323 h 297608"/>
                  <a:gd name="connsiteX0" fmla="*/ 0 w 1541328"/>
                  <a:gd name="connsiteY0" fmla="*/ 48323 h 297608"/>
                  <a:gd name="connsiteX1" fmla="*/ 98879 w 1541328"/>
                  <a:gd name="connsiteY1" fmla="*/ 244 h 297608"/>
                  <a:gd name="connsiteX2" fmla="*/ 1442449 w 1541328"/>
                  <a:gd name="connsiteY2" fmla="*/ 244 h 297608"/>
                  <a:gd name="connsiteX3" fmla="*/ 1541328 w 1541328"/>
                  <a:gd name="connsiteY3" fmla="*/ 198729 h 297608"/>
                  <a:gd name="connsiteX4" fmla="*/ 1442449 w 1541328"/>
                  <a:gd name="connsiteY4" fmla="*/ 297608 h 297608"/>
                  <a:gd name="connsiteX5" fmla="*/ 98879 w 1541328"/>
                  <a:gd name="connsiteY5" fmla="*/ 297608 h 297608"/>
                  <a:gd name="connsiteX6" fmla="*/ 0 w 1541328"/>
                  <a:gd name="connsiteY6" fmla="*/ 198729 h 297608"/>
                  <a:gd name="connsiteX7" fmla="*/ 0 w 1541328"/>
                  <a:gd name="connsiteY7" fmla="*/ 48323 h 297608"/>
                  <a:gd name="connsiteX0" fmla="*/ 0 w 1558411"/>
                  <a:gd name="connsiteY0" fmla="*/ 48323 h 297608"/>
                  <a:gd name="connsiteX1" fmla="*/ 98879 w 1558411"/>
                  <a:gd name="connsiteY1" fmla="*/ 244 h 297608"/>
                  <a:gd name="connsiteX2" fmla="*/ 1534524 w 1558411"/>
                  <a:gd name="connsiteY2" fmla="*/ 244 h 297608"/>
                  <a:gd name="connsiteX3" fmla="*/ 1541328 w 1558411"/>
                  <a:gd name="connsiteY3" fmla="*/ 198729 h 297608"/>
                  <a:gd name="connsiteX4" fmla="*/ 1442449 w 1558411"/>
                  <a:gd name="connsiteY4" fmla="*/ 297608 h 297608"/>
                  <a:gd name="connsiteX5" fmla="*/ 98879 w 1558411"/>
                  <a:gd name="connsiteY5" fmla="*/ 297608 h 297608"/>
                  <a:gd name="connsiteX6" fmla="*/ 0 w 1558411"/>
                  <a:gd name="connsiteY6" fmla="*/ 198729 h 297608"/>
                  <a:gd name="connsiteX7" fmla="*/ 0 w 1558411"/>
                  <a:gd name="connsiteY7" fmla="*/ 48323 h 297608"/>
                  <a:gd name="connsiteX0" fmla="*/ 0 w 1647762"/>
                  <a:gd name="connsiteY0" fmla="*/ 48323 h 297608"/>
                  <a:gd name="connsiteX1" fmla="*/ 98879 w 1647762"/>
                  <a:gd name="connsiteY1" fmla="*/ 244 h 297608"/>
                  <a:gd name="connsiteX2" fmla="*/ 1534524 w 1647762"/>
                  <a:gd name="connsiteY2" fmla="*/ 244 h 297608"/>
                  <a:gd name="connsiteX3" fmla="*/ 1541328 w 1647762"/>
                  <a:gd name="connsiteY3" fmla="*/ 198729 h 297608"/>
                  <a:gd name="connsiteX4" fmla="*/ 1442449 w 1647762"/>
                  <a:gd name="connsiteY4" fmla="*/ 297608 h 297608"/>
                  <a:gd name="connsiteX5" fmla="*/ 98879 w 1647762"/>
                  <a:gd name="connsiteY5" fmla="*/ 297608 h 297608"/>
                  <a:gd name="connsiteX6" fmla="*/ 0 w 1647762"/>
                  <a:gd name="connsiteY6" fmla="*/ 198729 h 297608"/>
                  <a:gd name="connsiteX7" fmla="*/ 0 w 1647762"/>
                  <a:gd name="connsiteY7" fmla="*/ 48323 h 297608"/>
                  <a:gd name="connsiteX0" fmla="*/ 0 w 1561277"/>
                  <a:gd name="connsiteY0" fmla="*/ 48323 h 297608"/>
                  <a:gd name="connsiteX1" fmla="*/ 98879 w 1561277"/>
                  <a:gd name="connsiteY1" fmla="*/ 244 h 297608"/>
                  <a:gd name="connsiteX2" fmla="*/ 1534524 w 1561277"/>
                  <a:gd name="connsiteY2" fmla="*/ 244 h 297608"/>
                  <a:gd name="connsiteX3" fmla="*/ 1541328 w 1561277"/>
                  <a:gd name="connsiteY3" fmla="*/ 198729 h 297608"/>
                  <a:gd name="connsiteX4" fmla="*/ 1442449 w 1561277"/>
                  <a:gd name="connsiteY4" fmla="*/ 297608 h 297608"/>
                  <a:gd name="connsiteX5" fmla="*/ 98879 w 1561277"/>
                  <a:gd name="connsiteY5" fmla="*/ 297608 h 297608"/>
                  <a:gd name="connsiteX6" fmla="*/ 0 w 1561277"/>
                  <a:gd name="connsiteY6" fmla="*/ 198729 h 297608"/>
                  <a:gd name="connsiteX7" fmla="*/ 0 w 1561277"/>
                  <a:gd name="connsiteY7" fmla="*/ 48323 h 297608"/>
                  <a:gd name="connsiteX0" fmla="*/ 0 w 1647762"/>
                  <a:gd name="connsiteY0" fmla="*/ 48323 h 297608"/>
                  <a:gd name="connsiteX1" fmla="*/ 98879 w 1647762"/>
                  <a:gd name="connsiteY1" fmla="*/ 244 h 297608"/>
                  <a:gd name="connsiteX2" fmla="*/ 1534524 w 1647762"/>
                  <a:gd name="connsiteY2" fmla="*/ 244 h 297608"/>
                  <a:gd name="connsiteX3" fmla="*/ 1541328 w 1647762"/>
                  <a:gd name="connsiteY3" fmla="*/ 198729 h 297608"/>
                  <a:gd name="connsiteX4" fmla="*/ 1442449 w 1647762"/>
                  <a:gd name="connsiteY4" fmla="*/ 297608 h 297608"/>
                  <a:gd name="connsiteX5" fmla="*/ 98879 w 1647762"/>
                  <a:gd name="connsiteY5" fmla="*/ 297608 h 297608"/>
                  <a:gd name="connsiteX6" fmla="*/ 0 w 1647762"/>
                  <a:gd name="connsiteY6" fmla="*/ 198729 h 297608"/>
                  <a:gd name="connsiteX7" fmla="*/ 0 w 1647762"/>
                  <a:gd name="connsiteY7" fmla="*/ 48323 h 297608"/>
                  <a:gd name="connsiteX0" fmla="*/ 0 w 1547488"/>
                  <a:gd name="connsiteY0" fmla="*/ 48323 h 297608"/>
                  <a:gd name="connsiteX1" fmla="*/ 98879 w 1547488"/>
                  <a:gd name="connsiteY1" fmla="*/ 244 h 297608"/>
                  <a:gd name="connsiteX2" fmla="*/ 1534524 w 1547488"/>
                  <a:gd name="connsiteY2" fmla="*/ 244 h 297608"/>
                  <a:gd name="connsiteX3" fmla="*/ 1541328 w 1547488"/>
                  <a:gd name="connsiteY3" fmla="*/ 198729 h 297608"/>
                  <a:gd name="connsiteX4" fmla="*/ 1442449 w 1547488"/>
                  <a:gd name="connsiteY4" fmla="*/ 297608 h 297608"/>
                  <a:gd name="connsiteX5" fmla="*/ 98879 w 1547488"/>
                  <a:gd name="connsiteY5" fmla="*/ 297608 h 297608"/>
                  <a:gd name="connsiteX6" fmla="*/ 0 w 1547488"/>
                  <a:gd name="connsiteY6" fmla="*/ 198729 h 297608"/>
                  <a:gd name="connsiteX7" fmla="*/ 0 w 1547488"/>
                  <a:gd name="connsiteY7" fmla="*/ 48323 h 297608"/>
                  <a:gd name="connsiteX0" fmla="*/ 0 w 1543360"/>
                  <a:gd name="connsiteY0" fmla="*/ 48323 h 297608"/>
                  <a:gd name="connsiteX1" fmla="*/ 98879 w 1543360"/>
                  <a:gd name="connsiteY1" fmla="*/ 244 h 297608"/>
                  <a:gd name="connsiteX2" fmla="*/ 1534524 w 1543360"/>
                  <a:gd name="connsiteY2" fmla="*/ 244 h 297608"/>
                  <a:gd name="connsiteX3" fmla="*/ 1541328 w 1543360"/>
                  <a:gd name="connsiteY3" fmla="*/ 198729 h 297608"/>
                  <a:gd name="connsiteX4" fmla="*/ 1442449 w 1543360"/>
                  <a:gd name="connsiteY4" fmla="*/ 297608 h 297608"/>
                  <a:gd name="connsiteX5" fmla="*/ 98879 w 1543360"/>
                  <a:gd name="connsiteY5" fmla="*/ 297608 h 297608"/>
                  <a:gd name="connsiteX6" fmla="*/ 0 w 1543360"/>
                  <a:gd name="connsiteY6" fmla="*/ 198729 h 297608"/>
                  <a:gd name="connsiteX7" fmla="*/ 0 w 1543360"/>
                  <a:gd name="connsiteY7" fmla="*/ 48323 h 297608"/>
                  <a:gd name="connsiteX0" fmla="*/ 0 w 1545031"/>
                  <a:gd name="connsiteY0" fmla="*/ 48323 h 297608"/>
                  <a:gd name="connsiteX1" fmla="*/ 98879 w 1545031"/>
                  <a:gd name="connsiteY1" fmla="*/ 244 h 297608"/>
                  <a:gd name="connsiteX2" fmla="*/ 1540874 w 1545031"/>
                  <a:gd name="connsiteY2" fmla="*/ 244 h 297608"/>
                  <a:gd name="connsiteX3" fmla="*/ 1541328 w 1545031"/>
                  <a:gd name="connsiteY3" fmla="*/ 198729 h 297608"/>
                  <a:gd name="connsiteX4" fmla="*/ 1442449 w 1545031"/>
                  <a:gd name="connsiteY4" fmla="*/ 297608 h 297608"/>
                  <a:gd name="connsiteX5" fmla="*/ 98879 w 1545031"/>
                  <a:gd name="connsiteY5" fmla="*/ 297608 h 297608"/>
                  <a:gd name="connsiteX6" fmla="*/ 0 w 1545031"/>
                  <a:gd name="connsiteY6" fmla="*/ 198729 h 297608"/>
                  <a:gd name="connsiteX7" fmla="*/ 0 w 1545031"/>
                  <a:gd name="connsiteY7" fmla="*/ 48323 h 297608"/>
                  <a:gd name="connsiteX0" fmla="*/ 0 w 1545031"/>
                  <a:gd name="connsiteY0" fmla="*/ 198485 h 297364"/>
                  <a:gd name="connsiteX1" fmla="*/ 98879 w 1545031"/>
                  <a:gd name="connsiteY1" fmla="*/ 0 h 297364"/>
                  <a:gd name="connsiteX2" fmla="*/ 1540874 w 1545031"/>
                  <a:gd name="connsiteY2" fmla="*/ 0 h 297364"/>
                  <a:gd name="connsiteX3" fmla="*/ 1541328 w 1545031"/>
                  <a:gd name="connsiteY3" fmla="*/ 198485 h 297364"/>
                  <a:gd name="connsiteX4" fmla="*/ 1442449 w 1545031"/>
                  <a:gd name="connsiteY4" fmla="*/ 297364 h 297364"/>
                  <a:gd name="connsiteX5" fmla="*/ 98879 w 1545031"/>
                  <a:gd name="connsiteY5" fmla="*/ 297364 h 297364"/>
                  <a:gd name="connsiteX6" fmla="*/ 0 w 1545031"/>
                  <a:gd name="connsiteY6" fmla="*/ 198485 h 297364"/>
                  <a:gd name="connsiteX0" fmla="*/ 0 w 1656437"/>
                  <a:gd name="connsiteY0" fmla="*/ 213187 h 312066"/>
                  <a:gd name="connsiteX1" fmla="*/ 454 w 1656437"/>
                  <a:gd name="connsiteY1" fmla="*/ 14702 h 312066"/>
                  <a:gd name="connsiteX2" fmla="*/ 1540874 w 1656437"/>
                  <a:gd name="connsiteY2" fmla="*/ 14702 h 312066"/>
                  <a:gd name="connsiteX3" fmla="*/ 1541328 w 1656437"/>
                  <a:gd name="connsiteY3" fmla="*/ 213187 h 312066"/>
                  <a:gd name="connsiteX4" fmla="*/ 1442449 w 1656437"/>
                  <a:gd name="connsiteY4" fmla="*/ 312066 h 312066"/>
                  <a:gd name="connsiteX5" fmla="*/ 98879 w 1656437"/>
                  <a:gd name="connsiteY5" fmla="*/ 312066 h 312066"/>
                  <a:gd name="connsiteX6" fmla="*/ 0 w 1656437"/>
                  <a:gd name="connsiteY6" fmla="*/ 213187 h 312066"/>
                  <a:gd name="connsiteX0" fmla="*/ 0 w 1656437"/>
                  <a:gd name="connsiteY0" fmla="*/ 213187 h 312066"/>
                  <a:gd name="connsiteX1" fmla="*/ 454 w 1656437"/>
                  <a:gd name="connsiteY1" fmla="*/ 14702 h 312066"/>
                  <a:gd name="connsiteX2" fmla="*/ 1540874 w 1656437"/>
                  <a:gd name="connsiteY2" fmla="*/ 14702 h 312066"/>
                  <a:gd name="connsiteX3" fmla="*/ 1541328 w 1656437"/>
                  <a:gd name="connsiteY3" fmla="*/ 213187 h 312066"/>
                  <a:gd name="connsiteX4" fmla="*/ 1442449 w 1656437"/>
                  <a:gd name="connsiteY4" fmla="*/ 312066 h 312066"/>
                  <a:gd name="connsiteX5" fmla="*/ 98879 w 1656437"/>
                  <a:gd name="connsiteY5" fmla="*/ 312066 h 312066"/>
                  <a:gd name="connsiteX6" fmla="*/ 0 w 1656437"/>
                  <a:gd name="connsiteY6" fmla="*/ 213187 h 312066"/>
                  <a:gd name="connsiteX0" fmla="*/ 0 w 1544492"/>
                  <a:gd name="connsiteY0" fmla="*/ 213187 h 312066"/>
                  <a:gd name="connsiteX1" fmla="*/ 454 w 1544492"/>
                  <a:gd name="connsiteY1" fmla="*/ 14702 h 312066"/>
                  <a:gd name="connsiteX2" fmla="*/ 1540874 w 1544492"/>
                  <a:gd name="connsiteY2" fmla="*/ 14702 h 312066"/>
                  <a:gd name="connsiteX3" fmla="*/ 1541328 w 1544492"/>
                  <a:gd name="connsiteY3" fmla="*/ 213187 h 312066"/>
                  <a:gd name="connsiteX4" fmla="*/ 1442449 w 1544492"/>
                  <a:gd name="connsiteY4" fmla="*/ 312066 h 312066"/>
                  <a:gd name="connsiteX5" fmla="*/ 98879 w 1544492"/>
                  <a:gd name="connsiteY5" fmla="*/ 312066 h 312066"/>
                  <a:gd name="connsiteX6" fmla="*/ 0 w 1544492"/>
                  <a:gd name="connsiteY6" fmla="*/ 213187 h 312066"/>
                  <a:gd name="connsiteX0" fmla="*/ 0 w 1544492"/>
                  <a:gd name="connsiteY0" fmla="*/ 199147 h 298026"/>
                  <a:gd name="connsiteX1" fmla="*/ 454 w 1544492"/>
                  <a:gd name="connsiteY1" fmla="*/ 662 h 298026"/>
                  <a:gd name="connsiteX2" fmla="*/ 1540874 w 1544492"/>
                  <a:gd name="connsiteY2" fmla="*/ 662 h 298026"/>
                  <a:gd name="connsiteX3" fmla="*/ 1541328 w 1544492"/>
                  <a:gd name="connsiteY3" fmla="*/ 199147 h 298026"/>
                  <a:gd name="connsiteX4" fmla="*/ 1442449 w 1544492"/>
                  <a:gd name="connsiteY4" fmla="*/ 298026 h 298026"/>
                  <a:gd name="connsiteX5" fmla="*/ 98879 w 1544492"/>
                  <a:gd name="connsiteY5" fmla="*/ 298026 h 298026"/>
                  <a:gd name="connsiteX6" fmla="*/ 0 w 1544492"/>
                  <a:gd name="connsiteY6" fmla="*/ 199147 h 298026"/>
                  <a:gd name="connsiteX0" fmla="*/ 0 w 1544492"/>
                  <a:gd name="connsiteY0" fmla="*/ 199147 h 298026"/>
                  <a:gd name="connsiteX1" fmla="*/ 454 w 1544492"/>
                  <a:gd name="connsiteY1" fmla="*/ 662 h 298026"/>
                  <a:gd name="connsiteX2" fmla="*/ 1540874 w 1544492"/>
                  <a:gd name="connsiteY2" fmla="*/ 662 h 298026"/>
                  <a:gd name="connsiteX3" fmla="*/ 1541328 w 1544492"/>
                  <a:gd name="connsiteY3" fmla="*/ 199147 h 298026"/>
                  <a:gd name="connsiteX4" fmla="*/ 1442449 w 1544492"/>
                  <a:gd name="connsiteY4" fmla="*/ 298026 h 298026"/>
                  <a:gd name="connsiteX5" fmla="*/ 98879 w 1544492"/>
                  <a:gd name="connsiteY5" fmla="*/ 298026 h 298026"/>
                  <a:gd name="connsiteX6" fmla="*/ 0 w 1544492"/>
                  <a:gd name="connsiteY6" fmla="*/ 199147 h 298026"/>
                  <a:gd name="connsiteX0" fmla="*/ 1113 w 1545605"/>
                  <a:gd name="connsiteY0" fmla="*/ 199147 h 298026"/>
                  <a:gd name="connsiteX1" fmla="*/ 1567 w 1545605"/>
                  <a:gd name="connsiteY1" fmla="*/ 662 h 298026"/>
                  <a:gd name="connsiteX2" fmla="*/ 1541987 w 1545605"/>
                  <a:gd name="connsiteY2" fmla="*/ 662 h 298026"/>
                  <a:gd name="connsiteX3" fmla="*/ 1542441 w 1545605"/>
                  <a:gd name="connsiteY3" fmla="*/ 199147 h 298026"/>
                  <a:gd name="connsiteX4" fmla="*/ 1443562 w 1545605"/>
                  <a:gd name="connsiteY4" fmla="*/ 298026 h 298026"/>
                  <a:gd name="connsiteX5" fmla="*/ 99992 w 1545605"/>
                  <a:gd name="connsiteY5" fmla="*/ 298026 h 298026"/>
                  <a:gd name="connsiteX6" fmla="*/ 1113 w 1545605"/>
                  <a:gd name="connsiteY6" fmla="*/ 199147 h 298026"/>
                  <a:gd name="connsiteX0" fmla="*/ 1113 w 1545605"/>
                  <a:gd name="connsiteY0" fmla="*/ 199147 h 298026"/>
                  <a:gd name="connsiteX1" fmla="*/ 1567 w 1545605"/>
                  <a:gd name="connsiteY1" fmla="*/ 662 h 298026"/>
                  <a:gd name="connsiteX2" fmla="*/ 1541987 w 1545605"/>
                  <a:gd name="connsiteY2" fmla="*/ 662 h 298026"/>
                  <a:gd name="connsiteX3" fmla="*/ 1542441 w 1545605"/>
                  <a:gd name="connsiteY3" fmla="*/ 199147 h 298026"/>
                  <a:gd name="connsiteX4" fmla="*/ 1443562 w 1545605"/>
                  <a:gd name="connsiteY4" fmla="*/ 298026 h 298026"/>
                  <a:gd name="connsiteX5" fmla="*/ 99992 w 1545605"/>
                  <a:gd name="connsiteY5" fmla="*/ 298026 h 298026"/>
                  <a:gd name="connsiteX6" fmla="*/ 1113 w 1545605"/>
                  <a:gd name="connsiteY6" fmla="*/ 199147 h 298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45605" h="298026">
                    <a:moveTo>
                      <a:pt x="1113" y="199147"/>
                    </a:moveTo>
                    <a:cubicBezTo>
                      <a:pt x="1264" y="132985"/>
                      <a:pt x="-1759" y="-3026"/>
                      <a:pt x="1567" y="662"/>
                    </a:cubicBezTo>
                    <a:cubicBezTo>
                      <a:pt x="690" y="3837"/>
                      <a:pt x="1028514" y="662"/>
                      <a:pt x="1541987" y="662"/>
                    </a:cubicBezTo>
                    <a:cubicBezTo>
                      <a:pt x="1544799" y="-10707"/>
                      <a:pt x="1548262" y="127361"/>
                      <a:pt x="1542441" y="199147"/>
                    </a:cubicBezTo>
                    <a:cubicBezTo>
                      <a:pt x="1542441" y="253756"/>
                      <a:pt x="1498171" y="298026"/>
                      <a:pt x="1443562" y="298026"/>
                    </a:cubicBezTo>
                    <a:lnTo>
                      <a:pt x="99992" y="298026"/>
                    </a:lnTo>
                    <a:cubicBezTo>
                      <a:pt x="45383" y="298026"/>
                      <a:pt x="1113" y="253756"/>
                      <a:pt x="1113" y="199147"/>
                    </a:cubicBezTo>
                    <a:close/>
                  </a:path>
                </a:pathLst>
              </a:custGeom>
              <a:solidFill>
                <a:srgbClr val="478F39"/>
              </a:solidFill>
              <a:ln w="22225">
                <a:solidFill>
                  <a:srgbClr val="478F3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1932867" y="3723822"/>
                <a:ext cx="1275568" cy="1381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100" i="1" dirty="0">
                    <a:solidFill>
                      <a:srgbClr val="1F3051"/>
                    </a:solidFill>
                  </a:rPr>
                  <a:t>PUBLIC INVOLVEMENT</a:t>
                </a:r>
              </a:p>
            </p:txBody>
          </p:sp>
        </p:grpSp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9289" y="1544247"/>
              <a:ext cx="2219820" cy="722202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365273" y="1614938"/>
              <a:ext cx="12220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i="1" dirty="0">
                  <a:solidFill>
                    <a:srgbClr val="1F3051"/>
                  </a:solidFill>
                </a:rPr>
                <a:t>LEVEL 2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585881" y="1913752"/>
              <a:ext cx="19062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i="1" dirty="0">
                  <a:solidFill>
                    <a:srgbClr val="1F3051"/>
                  </a:solidFill>
                </a:rPr>
                <a:t>Alternatives development</a:t>
              </a:r>
            </a:p>
          </p:txBody>
        </p:sp>
        <p:sp>
          <p:nvSpPr>
            <p:cNvPr id="115" name="Round Same Side Corner Rectangle 114"/>
            <p:cNvSpPr/>
            <p:nvPr/>
          </p:nvSpPr>
          <p:spPr>
            <a:xfrm rot="10800000">
              <a:off x="2536584" y="2260085"/>
              <a:ext cx="795916" cy="195762"/>
            </a:xfrm>
            <a:prstGeom prst="round2SameRect">
              <a:avLst>
                <a:gd name="adj1" fmla="val 24922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653568" y="2266450"/>
              <a:ext cx="564257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1050" i="1" dirty="0">
                  <a:solidFill>
                    <a:srgbClr val="1F3051"/>
                  </a:solidFill>
                </a:rPr>
                <a:t>Mid-2018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553940" y="2556670"/>
              <a:ext cx="1919264" cy="883319"/>
            </a:xfrm>
            <a:prstGeom prst="rect">
              <a:avLst/>
            </a:prstGeom>
            <a:noFill/>
          </p:spPr>
          <p:txBody>
            <a:bodyPr wrap="square" lIns="137160" tIns="109728" rIns="137160" bIns="109728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100" dirty="0">
                  <a:solidFill>
                    <a:srgbClr val="FFFFFF"/>
                  </a:solidFill>
                </a:rPr>
                <a:t>Technical analysis</a:t>
              </a:r>
            </a:p>
            <a:p>
              <a:pPr>
                <a:spcAft>
                  <a:spcPts val="1200"/>
                </a:spcAft>
              </a:pPr>
              <a:r>
                <a:rPr lang="en-US" sz="1100" dirty="0">
                  <a:solidFill>
                    <a:srgbClr val="FFFFFF"/>
                  </a:solidFill>
                </a:rPr>
                <a:t>Refine and screen alternatives</a:t>
              </a: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4689802" y="2556670"/>
            <a:ext cx="1919264" cy="1221873"/>
          </a:xfrm>
          <a:prstGeom prst="rect">
            <a:avLst/>
          </a:prstGeom>
          <a:noFill/>
        </p:spPr>
        <p:txBody>
          <a:bodyPr wrap="square" lIns="137160" tIns="109728" rIns="137160" bIns="109728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100" dirty="0">
                <a:solidFill>
                  <a:srgbClr val="FFFFFF"/>
                </a:solidFill>
              </a:rPr>
              <a:t>Refine and screen alternatives</a:t>
            </a:r>
          </a:p>
          <a:p>
            <a:pPr>
              <a:spcAft>
                <a:spcPts val="1200"/>
              </a:spcAft>
            </a:pPr>
            <a:r>
              <a:rPr lang="en-US" sz="1100" dirty="0">
                <a:solidFill>
                  <a:srgbClr val="FFFFFF"/>
                </a:solidFill>
              </a:rPr>
              <a:t>Conduct Environmental Impact Statement</a:t>
            </a:r>
            <a:br>
              <a:rPr lang="en-US" sz="1100" dirty="0">
                <a:solidFill>
                  <a:srgbClr val="FFFFFF"/>
                </a:solidFill>
              </a:rPr>
            </a:br>
            <a:r>
              <a:rPr lang="pt-BR" sz="1100" dirty="0">
                <a:solidFill>
                  <a:srgbClr val="FFFFFF"/>
                </a:solidFill>
              </a:rPr>
              <a:t>(E</a:t>
            </a:r>
            <a:r>
              <a:rPr lang="en-US" sz="1100" dirty="0">
                <a:solidFill>
                  <a:srgbClr val="FFFFFF"/>
                </a:solidFill>
              </a:rPr>
              <a:t>IS) scoping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88754" y="4667680"/>
            <a:ext cx="4884456" cy="344710"/>
          </a:xfrm>
          <a:prstGeom prst="rect">
            <a:avLst/>
          </a:prstGeom>
          <a:noFill/>
        </p:spPr>
        <p:txBody>
          <a:bodyPr wrap="square" lIns="137160" tIns="109728" rIns="137160" bIns="109728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800" dirty="0">
                <a:solidFill>
                  <a:srgbClr val="FFFFFF"/>
                </a:solidFill>
              </a:rPr>
              <a:t>*The Sound Transit Board identifies preferred alternatives and other alternatives to study.</a:t>
            </a:r>
          </a:p>
        </p:txBody>
      </p:sp>
      <p:sp>
        <p:nvSpPr>
          <p:cNvPr id="5" name="Freeform 4"/>
          <p:cNvSpPr/>
          <p:nvPr/>
        </p:nvSpPr>
        <p:spPr>
          <a:xfrm>
            <a:off x="314793" y="1499016"/>
            <a:ext cx="2345961" cy="2938073"/>
          </a:xfrm>
          <a:custGeom>
            <a:avLst/>
            <a:gdLst>
              <a:gd name="connsiteX0" fmla="*/ 149902 w 2345961"/>
              <a:gd name="connsiteY0" fmla="*/ 0 h 2938073"/>
              <a:gd name="connsiteX1" fmla="*/ 2345961 w 2345961"/>
              <a:gd name="connsiteY1" fmla="*/ 14991 h 2938073"/>
              <a:gd name="connsiteX2" fmla="*/ 2113614 w 2345961"/>
              <a:gd name="connsiteY2" fmla="*/ 757004 h 2938073"/>
              <a:gd name="connsiteX3" fmla="*/ 2121109 w 2345961"/>
              <a:gd name="connsiteY3" fmla="*/ 2930577 h 2938073"/>
              <a:gd name="connsiteX4" fmla="*/ 0 w 2345961"/>
              <a:gd name="connsiteY4" fmla="*/ 2938073 h 2938073"/>
              <a:gd name="connsiteX5" fmla="*/ 7496 w 2345961"/>
              <a:gd name="connsiteY5" fmla="*/ 577122 h 2938073"/>
              <a:gd name="connsiteX6" fmla="*/ 149902 w 2345961"/>
              <a:gd name="connsiteY6" fmla="*/ 0 h 293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45961" h="2938073">
                <a:moveTo>
                  <a:pt x="149902" y="0"/>
                </a:moveTo>
                <a:lnTo>
                  <a:pt x="2345961" y="14991"/>
                </a:lnTo>
                <a:lnTo>
                  <a:pt x="2113614" y="757004"/>
                </a:lnTo>
                <a:cubicBezTo>
                  <a:pt x="2116112" y="1481528"/>
                  <a:pt x="2118611" y="2206053"/>
                  <a:pt x="2121109" y="2930577"/>
                </a:cubicBezTo>
                <a:lnTo>
                  <a:pt x="0" y="2938073"/>
                </a:lnTo>
                <a:cubicBezTo>
                  <a:pt x="2499" y="2151089"/>
                  <a:pt x="4997" y="1364106"/>
                  <a:pt x="7496" y="577122"/>
                </a:cubicBezTo>
                <a:lnTo>
                  <a:pt x="149902" y="0"/>
                </a:lnTo>
                <a:close/>
              </a:path>
            </a:pathLst>
          </a:custGeom>
          <a:solidFill>
            <a:srgbClr val="1F3051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2477364" y="1499016"/>
            <a:ext cx="2345961" cy="2938073"/>
          </a:xfrm>
          <a:custGeom>
            <a:avLst/>
            <a:gdLst>
              <a:gd name="connsiteX0" fmla="*/ 149902 w 2345961"/>
              <a:gd name="connsiteY0" fmla="*/ 0 h 2938073"/>
              <a:gd name="connsiteX1" fmla="*/ 2345961 w 2345961"/>
              <a:gd name="connsiteY1" fmla="*/ 14991 h 2938073"/>
              <a:gd name="connsiteX2" fmla="*/ 2113614 w 2345961"/>
              <a:gd name="connsiteY2" fmla="*/ 757004 h 2938073"/>
              <a:gd name="connsiteX3" fmla="*/ 2121109 w 2345961"/>
              <a:gd name="connsiteY3" fmla="*/ 2930577 h 2938073"/>
              <a:gd name="connsiteX4" fmla="*/ 0 w 2345961"/>
              <a:gd name="connsiteY4" fmla="*/ 2938073 h 2938073"/>
              <a:gd name="connsiteX5" fmla="*/ 7496 w 2345961"/>
              <a:gd name="connsiteY5" fmla="*/ 577122 h 2938073"/>
              <a:gd name="connsiteX6" fmla="*/ 149902 w 2345961"/>
              <a:gd name="connsiteY6" fmla="*/ 0 h 293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45961" h="2938073">
                <a:moveTo>
                  <a:pt x="149902" y="0"/>
                </a:moveTo>
                <a:lnTo>
                  <a:pt x="2345961" y="14991"/>
                </a:lnTo>
                <a:lnTo>
                  <a:pt x="2113614" y="757004"/>
                </a:lnTo>
                <a:cubicBezTo>
                  <a:pt x="2116112" y="1481528"/>
                  <a:pt x="2118611" y="2206053"/>
                  <a:pt x="2121109" y="2930577"/>
                </a:cubicBezTo>
                <a:lnTo>
                  <a:pt x="0" y="2938073"/>
                </a:lnTo>
                <a:cubicBezTo>
                  <a:pt x="2499" y="2151089"/>
                  <a:pt x="4997" y="1364106"/>
                  <a:pt x="7496" y="577122"/>
                </a:cubicBezTo>
                <a:lnTo>
                  <a:pt x="149902" y="0"/>
                </a:lnTo>
                <a:close/>
              </a:path>
            </a:pathLst>
          </a:custGeom>
          <a:solidFill>
            <a:srgbClr val="1F3051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443646" y="1277594"/>
            <a:ext cx="344849" cy="344849"/>
            <a:chOff x="2323574" y="1277594"/>
            <a:chExt cx="344849" cy="344849"/>
          </a:xfrm>
        </p:grpSpPr>
        <p:sp>
          <p:nvSpPr>
            <p:cNvPr id="54" name="Oval 53"/>
            <p:cNvSpPr/>
            <p:nvPr/>
          </p:nvSpPr>
          <p:spPr>
            <a:xfrm>
              <a:off x="2323574" y="1277594"/>
              <a:ext cx="344849" cy="344849"/>
            </a:xfrm>
            <a:prstGeom prst="ellipse">
              <a:avLst/>
            </a:prstGeom>
            <a:solidFill>
              <a:srgbClr val="1F3051"/>
            </a:solidFill>
            <a:ln w="22225">
              <a:solidFill>
                <a:schemeClr val="bg1">
                  <a:alpha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55" name="L-Shape 54"/>
            <p:cNvSpPr/>
            <p:nvPr/>
          </p:nvSpPr>
          <p:spPr>
            <a:xfrm rot="18900000">
              <a:off x="2392017" y="1382315"/>
              <a:ext cx="201048" cy="97343"/>
            </a:xfrm>
            <a:prstGeom prst="corner">
              <a:avLst>
                <a:gd name="adj1" fmla="val 30258"/>
                <a:gd name="adj2" fmla="val 30627"/>
              </a:avLst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23574" y="1277594"/>
            <a:ext cx="344849" cy="344849"/>
            <a:chOff x="2323574" y="1277594"/>
            <a:chExt cx="344849" cy="344849"/>
          </a:xfrm>
        </p:grpSpPr>
        <p:sp>
          <p:nvSpPr>
            <p:cNvPr id="76" name="Oval 75"/>
            <p:cNvSpPr/>
            <p:nvPr/>
          </p:nvSpPr>
          <p:spPr>
            <a:xfrm>
              <a:off x="2323574" y="1277594"/>
              <a:ext cx="344849" cy="344849"/>
            </a:xfrm>
            <a:prstGeom prst="ellipse">
              <a:avLst/>
            </a:prstGeom>
            <a:solidFill>
              <a:srgbClr val="1F3051"/>
            </a:solidFill>
            <a:ln w="22225">
              <a:solidFill>
                <a:schemeClr val="bg1">
                  <a:alpha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4" name="L-Shape 3"/>
            <p:cNvSpPr/>
            <p:nvPr/>
          </p:nvSpPr>
          <p:spPr>
            <a:xfrm rot="18900000">
              <a:off x="2392017" y="1382315"/>
              <a:ext cx="201048" cy="97343"/>
            </a:xfrm>
            <a:prstGeom prst="corner">
              <a:avLst>
                <a:gd name="adj1" fmla="val 30258"/>
                <a:gd name="adj2" fmla="val 30627"/>
              </a:avLst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4081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6D63B8F1-83E7-4B19-8237-7AB8E936D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" y="-4002"/>
            <a:ext cx="9144000" cy="51363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-19049"/>
            <a:ext cx="9062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b="1" i="1" dirty="0">
                <a:solidFill>
                  <a:srgbClr val="4FBFC8"/>
                </a:solidFill>
              </a:rPr>
              <a:t>Community engagement and collaboration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374E0C5-F105-4C00-89C0-2691433EDD3F}"/>
              </a:ext>
            </a:extLst>
          </p:cNvPr>
          <p:cNvSpPr txBox="1">
            <a:spLocks/>
          </p:cNvSpPr>
          <p:nvPr/>
        </p:nvSpPr>
        <p:spPr>
          <a:xfrm>
            <a:off x="8846598" y="4853218"/>
            <a:ext cx="297402" cy="27917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>
                <a:solidFill>
                  <a:srgbClr val="FFFFFF"/>
                </a:solidFill>
              </a:rPr>
              <a:pPr algn="ctr">
                <a:defRPr/>
              </a:pPr>
              <a:t>4</a:t>
            </a:fld>
            <a:endParaRPr lang="en-US" sz="800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5289" y="2343150"/>
            <a:ext cx="921984" cy="4058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8718" y="2343150"/>
            <a:ext cx="1006282" cy="4429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4964" y="2968342"/>
            <a:ext cx="921984" cy="4678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420" y="2968342"/>
            <a:ext cx="942458" cy="4782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940" y="2968342"/>
            <a:ext cx="1040925" cy="4829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2968342"/>
            <a:ext cx="164109" cy="1242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5796" y="2968342"/>
            <a:ext cx="164109" cy="1242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412" y="2968342"/>
            <a:ext cx="164109" cy="12425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1400" y="2968342"/>
            <a:ext cx="164109" cy="1242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7202" y="2968342"/>
            <a:ext cx="164109" cy="12425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4724" y="2968342"/>
            <a:ext cx="164109" cy="12425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9279" y="2968342"/>
            <a:ext cx="164109" cy="12425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832" y="2968342"/>
            <a:ext cx="164109" cy="12425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2968342"/>
            <a:ext cx="164109" cy="12425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6513" y="2343150"/>
            <a:ext cx="1006282" cy="44296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3648498"/>
            <a:ext cx="991150" cy="53761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400" y="3648497"/>
            <a:ext cx="991150" cy="53761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4048523"/>
            <a:ext cx="175808" cy="13758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4745" y="3635068"/>
            <a:ext cx="1121095" cy="53761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4048525"/>
            <a:ext cx="175808" cy="13758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3808" y="4048523"/>
            <a:ext cx="175808" cy="13758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2890" y="1613495"/>
            <a:ext cx="1002110" cy="50105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5763" y="1613495"/>
            <a:ext cx="1234483" cy="47586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5921" y="1613495"/>
            <a:ext cx="1234483" cy="50105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2150" y="4305882"/>
            <a:ext cx="830250" cy="49379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0" y="4308423"/>
            <a:ext cx="830250" cy="49379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600" y="4305881"/>
            <a:ext cx="1863827" cy="49379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05" y="2968342"/>
            <a:ext cx="164109" cy="12425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7084" y="4039613"/>
            <a:ext cx="175808" cy="13758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0A2B112-7C1C-404A-A2A8-623D8FF28C0C}"/>
              </a:ext>
            </a:extLst>
          </p:cNvPr>
          <p:cNvSpPr/>
          <p:nvPr/>
        </p:nvSpPr>
        <p:spPr>
          <a:xfrm>
            <a:off x="2022242" y="1220572"/>
            <a:ext cx="497388" cy="350163"/>
          </a:xfrm>
          <a:prstGeom prst="rect">
            <a:avLst/>
          </a:prstGeom>
          <a:solidFill>
            <a:srgbClr val="1823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dirty="0">
                <a:solidFill>
                  <a:srgbClr val="FFFFFF"/>
                </a:solidFill>
              </a:rPr>
              <a:t>Early</a:t>
            </a:r>
          </a:p>
          <a:p>
            <a:pPr algn="ctr"/>
            <a:r>
              <a:rPr lang="en-US" sz="500" dirty="0">
                <a:solidFill>
                  <a:srgbClr val="FFFFFF"/>
                </a:solidFill>
              </a:rPr>
              <a:t>Scoping Period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BB36F40-7E1F-4A43-ABE3-CCF6CA728643}"/>
              </a:ext>
            </a:extLst>
          </p:cNvPr>
          <p:cNvSpPr/>
          <p:nvPr/>
        </p:nvSpPr>
        <p:spPr>
          <a:xfrm>
            <a:off x="7391400" y="1275766"/>
            <a:ext cx="497388" cy="350163"/>
          </a:xfrm>
          <a:prstGeom prst="rect">
            <a:avLst/>
          </a:prstGeom>
          <a:solidFill>
            <a:srgbClr val="1823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dirty="0">
                <a:solidFill>
                  <a:srgbClr val="FFFFFF"/>
                </a:solidFill>
              </a:rPr>
              <a:t>EIS </a:t>
            </a:r>
          </a:p>
          <a:p>
            <a:pPr algn="ctr"/>
            <a:r>
              <a:rPr lang="en-US" sz="500" dirty="0">
                <a:solidFill>
                  <a:srgbClr val="FFFFFF"/>
                </a:solidFill>
              </a:rPr>
              <a:t>Scoping</a:t>
            </a:r>
          </a:p>
          <a:p>
            <a:pPr algn="ctr"/>
            <a:r>
              <a:rPr lang="en-US" sz="500" dirty="0">
                <a:solidFill>
                  <a:srgbClr val="FFFFFF"/>
                </a:solidFill>
              </a:rPr>
              <a:t>Period</a:t>
            </a:r>
          </a:p>
        </p:txBody>
      </p:sp>
    </p:spTree>
    <p:extLst>
      <p:ext uri="{BB962C8B-B14F-4D97-AF65-F5344CB8AC3E}">
        <p14:creationId xmlns:p14="http://schemas.microsoft.com/office/powerpoint/2010/main" val="3239313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059458"/>
              </p:ext>
            </p:extLst>
          </p:nvPr>
        </p:nvGraphicFramePr>
        <p:xfrm>
          <a:off x="457200" y="819150"/>
          <a:ext cx="8321040" cy="3657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66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0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3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1200" b="1" dirty="0"/>
                        <a:t>SAG Meeting #12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Jan 30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evaluation results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 Meeting #6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 1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evaluation results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 b="1" dirty="0"/>
                        <a:t>EIS Scoping </a:t>
                      </a:r>
                    </a:p>
                    <a:p>
                      <a:r>
                        <a:rPr lang="en-US" sz="1000" b="1" dirty="0"/>
                        <a:t>Open Houses / Neighborhood Forums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 27, 28 &amp; March 7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evaluation results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 b="1" dirty="0"/>
                        <a:t>ELG Meeting #7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March 29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CID station focus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 b="1" dirty="0"/>
                        <a:t>SAG Meeting #13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April 17 or 18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recommendations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ELG Meeting #8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April 26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recommendations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Sound</a:t>
                      </a:r>
                      <a:r>
                        <a:rPr lang="en-US" sz="1200" b="1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Transit 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System Expan</a:t>
                      </a:r>
                      <a:r>
                        <a:rPr lang="en-US" sz="1000" b="1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sion Committee</a:t>
                      </a:r>
                      <a:endParaRPr lang="en-US" sz="10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9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Identify preferred alternative (and other EIS alternatives)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Sound Transit 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Full Board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23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Identify preferred alternative (and other EIS alternatives)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06CD9-B95F-4388-9BC3-2F9DF1811E6E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>
                <a:solidFill>
                  <a:srgbClr val="FFFFFF"/>
                </a:solidFill>
              </a:rPr>
              <a:pPr algn="ctr">
                <a:defRPr/>
              </a:pPr>
              <a:t>5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A50E95-06B1-42FE-8C6B-BD5A59B54DAE}"/>
              </a:ext>
            </a:extLst>
          </p:cNvPr>
          <p:cNvSpPr txBox="1"/>
          <p:nvPr/>
        </p:nvSpPr>
        <p:spPr>
          <a:xfrm>
            <a:off x="183877" y="81006"/>
            <a:ext cx="8960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53C9D4"/>
                </a:solidFill>
              </a:rPr>
              <a:t>Level 3 alternatives screening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727565"/>
            <a:ext cx="8305800" cy="443477"/>
          </a:xfrm>
          <a:prstGeom prst="roundRect">
            <a:avLst/>
          </a:prstGeom>
          <a:noFill/>
          <a:ln w="38100"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E3E8E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152400" y="1614770"/>
            <a:ext cx="275773" cy="669067"/>
          </a:xfrm>
          <a:prstGeom prst="rightArrow">
            <a:avLst>
              <a:gd name="adj1" fmla="val 100000"/>
              <a:gd name="adj2" fmla="val 100000"/>
            </a:avLst>
          </a:prstGeom>
          <a:solidFill>
            <a:srgbClr val="EE3E8E"/>
          </a:solidFill>
          <a:ln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893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3877" y="57150"/>
            <a:ext cx="8807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53C9D4"/>
                </a:solidFill>
              </a:rPr>
              <a:t>What is EIS Scoping? 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374E0C5-F105-4C00-89C0-2691433EDD3F}"/>
              </a:ext>
            </a:extLst>
          </p:cNvPr>
          <p:cNvSpPr txBox="1">
            <a:spLocks/>
          </p:cNvSpPr>
          <p:nvPr/>
        </p:nvSpPr>
        <p:spPr>
          <a:xfrm>
            <a:off x="8778240" y="4857751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BB69E2DD-9B00-4FFE-A35A-3D0DA6D5B470}" type="slidenum">
              <a:rPr lang="en-US" sz="800" smtClean="0">
                <a:solidFill>
                  <a:srgbClr val="FFFFFF"/>
                </a:solidFill>
              </a:rPr>
              <a:pPr algn="ctr">
                <a:defRPr/>
              </a:pPr>
              <a:t>6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6880" y="713006"/>
            <a:ext cx="84169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Start of federal environmental review process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30-day </a:t>
            </a:r>
            <a:r>
              <a:rPr lang="en-US" sz="2400" b="1" i="1" dirty="0">
                <a:solidFill>
                  <a:srgbClr val="F3A230"/>
                </a:solidFill>
              </a:rPr>
              <a:t>public comment period </a:t>
            </a:r>
            <a:r>
              <a:rPr lang="en-US" sz="2400" dirty="0">
                <a:solidFill>
                  <a:schemeClr val="bg1"/>
                </a:solidFill>
              </a:rPr>
              <a:t>begins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>
                <a:solidFill>
                  <a:srgbClr val="F3A230"/>
                </a:solidFill>
              </a:rPr>
              <a:t>February 15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Seeking public </a:t>
            </a:r>
            <a:r>
              <a:rPr lang="en-US" sz="2400" b="1" i="1" dirty="0">
                <a:solidFill>
                  <a:srgbClr val="F3A230"/>
                </a:solidFill>
              </a:rPr>
              <a:t>feedback on scope of EIS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Range of alternatives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Topics to study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Purpose and need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F3A230"/>
                </a:solidFill>
              </a:rPr>
              <a:t>Informs Board decision </a:t>
            </a:r>
            <a:r>
              <a:rPr lang="en-US" sz="2400" dirty="0">
                <a:solidFill>
                  <a:schemeClr val="bg1"/>
                </a:solidFill>
              </a:rPr>
              <a:t>on what to study in EIS*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877" y="4714658"/>
            <a:ext cx="8416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dirty="0">
                <a:solidFill>
                  <a:schemeClr val="bg1"/>
                </a:solidFill>
              </a:rPr>
              <a:t>* Scope of EIS also subject to Federal Transit Administration (FTA) oversight </a:t>
            </a:r>
          </a:p>
        </p:txBody>
      </p:sp>
    </p:spTree>
    <p:extLst>
      <p:ext uri="{BB962C8B-B14F-4D97-AF65-F5344CB8AC3E}">
        <p14:creationId xmlns:p14="http://schemas.microsoft.com/office/powerpoint/2010/main" val="1357039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3877" y="57150"/>
            <a:ext cx="8807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53C9D4"/>
                </a:solidFill>
              </a:rPr>
              <a:t>How to provide scoping comments 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374E0C5-F105-4C00-89C0-2691433EDD3F}"/>
              </a:ext>
            </a:extLst>
          </p:cNvPr>
          <p:cNvSpPr txBox="1">
            <a:spLocks/>
          </p:cNvSpPr>
          <p:nvPr/>
        </p:nvSpPr>
        <p:spPr>
          <a:xfrm>
            <a:off x="8778240" y="4857751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BB69E2DD-9B00-4FFE-A35A-3D0DA6D5B470}" type="slidenum">
              <a:rPr lang="en-US" sz="800" smtClean="0">
                <a:solidFill>
                  <a:srgbClr val="FFFFFF"/>
                </a:solidFill>
              </a:rPr>
              <a:pPr algn="ctr">
                <a:defRPr/>
              </a:pPr>
              <a:t>7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2938" y="733545"/>
            <a:ext cx="872818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3A230"/>
                </a:solidFill>
              </a:rPr>
              <a:t>Attend an open house:</a:t>
            </a:r>
          </a:p>
          <a:p>
            <a:pPr marL="744538" lvl="1" indent="-2873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West Seattle on Wednesday, Feb. 27, 6 – 8:30 p.m. at </a:t>
            </a:r>
            <a:r>
              <a:rPr lang="en-US" u="sng" dirty="0" err="1">
                <a:solidFill>
                  <a:schemeClr val="bg1"/>
                </a:solidFill>
                <a:hlinkClick r:id="rId3"/>
              </a:rPr>
              <a:t>Alki</a:t>
            </a:r>
            <a:r>
              <a:rPr lang="en-US" u="sng" dirty="0">
                <a:solidFill>
                  <a:schemeClr val="bg1"/>
                </a:solidFill>
                <a:hlinkClick r:id="rId3"/>
              </a:rPr>
              <a:t> Masonic Center</a:t>
            </a:r>
            <a:endParaRPr lang="en-US" dirty="0">
              <a:solidFill>
                <a:schemeClr val="bg1"/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Ballard/</a:t>
            </a:r>
            <a:r>
              <a:rPr lang="en-US" dirty="0" err="1">
                <a:solidFill>
                  <a:schemeClr val="bg1"/>
                </a:solidFill>
              </a:rPr>
              <a:t>Interbay</a:t>
            </a:r>
            <a:r>
              <a:rPr lang="en-US" dirty="0">
                <a:solidFill>
                  <a:schemeClr val="bg1"/>
                </a:solidFill>
              </a:rPr>
              <a:t> on Thursday, Feb. 28, 6 – 8:30 p.m. at </a:t>
            </a:r>
            <a:r>
              <a:rPr lang="en-US" u="sng" dirty="0">
                <a:solidFill>
                  <a:schemeClr val="bg1"/>
                </a:solidFill>
                <a:hlinkClick r:id="rId4"/>
              </a:rPr>
              <a:t>Ballard High School</a:t>
            </a:r>
            <a:endParaRPr lang="en-US" dirty="0">
              <a:solidFill>
                <a:schemeClr val="bg1"/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Downtown on Thursday, March 7, 5 – 7:30 p.m.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at </a:t>
            </a:r>
            <a:r>
              <a:rPr lang="en-US" u="sng" dirty="0">
                <a:solidFill>
                  <a:schemeClr val="bg1"/>
                </a:solidFill>
                <a:hlinkClick r:id="rId5"/>
              </a:rPr>
              <a:t>Union Station</a:t>
            </a:r>
            <a:endParaRPr lang="en-US" b="1" i="1" dirty="0">
              <a:solidFill>
                <a:srgbClr val="F3A230"/>
              </a:solidFill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3A230"/>
                </a:solidFill>
              </a:rPr>
              <a:t>Comment online: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wsblink.participate.online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3A230"/>
                </a:solidFill>
              </a:rPr>
              <a:t>Email us:</a:t>
            </a:r>
            <a:r>
              <a:rPr lang="en-US" dirty="0">
                <a:solidFill>
                  <a:schemeClr val="bg1"/>
                </a:solidFill>
              </a:rPr>
              <a:t> wsbscopingcomments@soundtransit.org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3A230"/>
                </a:solidFill>
              </a:rPr>
              <a:t>Leave a voicemail:</a:t>
            </a:r>
            <a:r>
              <a:rPr lang="en-US" dirty="0">
                <a:solidFill>
                  <a:schemeClr val="bg1"/>
                </a:solidFill>
              </a:rPr>
              <a:t> 833-972-2666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3A230"/>
                </a:solidFill>
              </a:rPr>
              <a:t>Mail us: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West Seattle and Ballard Link Extensions, c/o Lauren Swift, Sound Transit, 401 S. Jackson St., Seattle, WA 98104</a:t>
            </a:r>
          </a:p>
        </p:txBody>
      </p:sp>
    </p:spTree>
    <p:extLst>
      <p:ext uri="{BB962C8B-B14F-4D97-AF65-F5344CB8AC3E}">
        <p14:creationId xmlns:p14="http://schemas.microsoft.com/office/powerpoint/2010/main" val="3050177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/>
        </p:nvSpPr>
        <p:spPr>
          <a:xfrm rot="18900000">
            <a:off x="2322498" y="-730840"/>
            <a:ext cx="4270404" cy="4244926"/>
          </a:xfrm>
          <a:prstGeom prst="rtTriangle">
            <a:avLst/>
          </a:prstGeom>
          <a:solidFill>
            <a:schemeClr val="bg1">
              <a:lumMod val="8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877" y="57150"/>
            <a:ext cx="8807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53C9D4"/>
                </a:solidFill>
              </a:rPr>
              <a:t>Screening process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B3A2797-174D-4E6C-96E2-03F6CD286521}"/>
              </a:ext>
            </a:extLst>
          </p:cNvPr>
          <p:cNvSpPr/>
          <p:nvPr/>
        </p:nvSpPr>
        <p:spPr>
          <a:xfrm>
            <a:off x="2230430" y="4344769"/>
            <a:ext cx="4475170" cy="798731"/>
          </a:xfrm>
          <a:custGeom>
            <a:avLst/>
            <a:gdLst>
              <a:gd name="connsiteX0" fmla="*/ 0 w 3452812"/>
              <a:gd name="connsiteY0" fmla="*/ 0 h 863203"/>
              <a:gd name="connsiteX1" fmla="*/ 3452812 w 3452812"/>
              <a:gd name="connsiteY1" fmla="*/ 0 h 863203"/>
              <a:gd name="connsiteX2" fmla="*/ 3452812 w 3452812"/>
              <a:gd name="connsiteY2" fmla="*/ 863203 h 863203"/>
              <a:gd name="connsiteX3" fmla="*/ 0 w 3452812"/>
              <a:gd name="connsiteY3" fmla="*/ 863203 h 863203"/>
              <a:gd name="connsiteX4" fmla="*/ 0 w 3452812"/>
              <a:gd name="connsiteY4" fmla="*/ 0 h 863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2812" h="863203">
                <a:moveTo>
                  <a:pt x="0" y="0"/>
                </a:moveTo>
                <a:lnTo>
                  <a:pt x="3452812" y="0"/>
                </a:lnTo>
                <a:lnTo>
                  <a:pt x="3452812" y="863203"/>
                </a:lnTo>
                <a:lnTo>
                  <a:pt x="0" y="8632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4912" tIns="184912" rIns="184912" bIns="184912" numCol="1" spcCol="1270" anchor="ctr" anchorCtr="0">
            <a:noAutofit/>
          </a:bodyPr>
          <a:lstStyle/>
          <a:p>
            <a:pPr algn="ctr" defTabSz="1155700">
              <a:lnSpc>
                <a:spcPct val="90000"/>
              </a:lnSpc>
              <a:spcAft>
                <a:spcPct val="35000"/>
              </a:spcAft>
            </a:pPr>
            <a:r>
              <a:rPr lang="en-US" sz="2400" b="1" i="1" dirty="0">
                <a:solidFill>
                  <a:srgbClr val="F3A230"/>
                </a:solidFill>
              </a:rPr>
              <a:t>Preferred Alternative and other EIS alternatives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C0DFF23-5C87-4049-96F1-22D963D2D5F1}"/>
              </a:ext>
            </a:extLst>
          </p:cNvPr>
          <p:cNvSpPr/>
          <p:nvPr/>
        </p:nvSpPr>
        <p:spPr>
          <a:xfrm>
            <a:off x="2700351" y="2159426"/>
            <a:ext cx="3494070" cy="858710"/>
          </a:xfrm>
          <a:custGeom>
            <a:avLst/>
            <a:gdLst>
              <a:gd name="connsiteX0" fmla="*/ 0 w 3276011"/>
              <a:gd name="connsiteY0" fmla="*/ 647402 h 1294804"/>
              <a:gd name="connsiteX1" fmla="*/ 1638006 w 3276011"/>
              <a:gd name="connsiteY1" fmla="*/ 0 h 1294804"/>
              <a:gd name="connsiteX2" fmla="*/ 3276012 w 3276011"/>
              <a:gd name="connsiteY2" fmla="*/ 647402 h 1294804"/>
              <a:gd name="connsiteX3" fmla="*/ 1638006 w 3276011"/>
              <a:gd name="connsiteY3" fmla="*/ 1294804 h 1294804"/>
              <a:gd name="connsiteX4" fmla="*/ 0 w 3276011"/>
              <a:gd name="connsiteY4" fmla="*/ 647402 h 1294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011" h="1294804">
                <a:moveTo>
                  <a:pt x="0" y="647402"/>
                </a:moveTo>
                <a:cubicBezTo>
                  <a:pt x="0" y="289852"/>
                  <a:pt x="733360" y="0"/>
                  <a:pt x="1638006" y="0"/>
                </a:cubicBezTo>
                <a:cubicBezTo>
                  <a:pt x="2542652" y="0"/>
                  <a:pt x="3276012" y="289852"/>
                  <a:pt x="3276012" y="647402"/>
                </a:cubicBezTo>
                <a:cubicBezTo>
                  <a:pt x="3276012" y="1004952"/>
                  <a:pt x="2542652" y="1294804"/>
                  <a:pt x="1638006" y="1294804"/>
                </a:cubicBezTo>
                <a:cubicBezTo>
                  <a:pt x="733360" y="1294804"/>
                  <a:pt x="0" y="1004952"/>
                  <a:pt x="0" y="647402"/>
                </a:cubicBezTo>
                <a:close/>
              </a:path>
            </a:pathLst>
          </a:custGeom>
          <a:solidFill>
            <a:schemeClr val="accent1">
              <a:hueOff val="0"/>
              <a:satOff val="0"/>
              <a:lumOff val="0"/>
              <a:alpha val="8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3421" tIns="263280" rIns="553421" bIns="263280" numCol="1" spcCol="1270" anchor="ctr" anchorCtr="0">
            <a:noAutofit/>
          </a:bodyPr>
          <a:lstStyle/>
          <a:p>
            <a:pPr algn="ctr" defTabSz="2578100">
              <a:lnSpc>
                <a:spcPct val="85000"/>
              </a:lnSpc>
              <a:spcAft>
                <a:spcPts val="0"/>
              </a:spcAft>
            </a:pPr>
            <a:r>
              <a:rPr lang="en-US" sz="2000" b="1" i="1" dirty="0">
                <a:solidFill>
                  <a:srgbClr val="1F2F51"/>
                </a:solidFill>
              </a:rPr>
              <a:t>Refine remaining alternatives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B9B633C-C576-4F73-A3E9-8A22AC247B18}"/>
              </a:ext>
            </a:extLst>
          </p:cNvPr>
          <p:cNvSpPr/>
          <p:nvPr/>
        </p:nvSpPr>
        <p:spPr>
          <a:xfrm>
            <a:off x="3713172" y="3340597"/>
            <a:ext cx="1468428" cy="500908"/>
          </a:xfrm>
          <a:custGeom>
            <a:avLst/>
            <a:gdLst>
              <a:gd name="connsiteX0" fmla="*/ 0 w 1707873"/>
              <a:gd name="connsiteY0" fmla="*/ 647402 h 1294804"/>
              <a:gd name="connsiteX1" fmla="*/ 853937 w 1707873"/>
              <a:gd name="connsiteY1" fmla="*/ 0 h 1294804"/>
              <a:gd name="connsiteX2" fmla="*/ 1707874 w 1707873"/>
              <a:gd name="connsiteY2" fmla="*/ 647402 h 1294804"/>
              <a:gd name="connsiteX3" fmla="*/ 853937 w 1707873"/>
              <a:gd name="connsiteY3" fmla="*/ 1294804 h 1294804"/>
              <a:gd name="connsiteX4" fmla="*/ 0 w 1707873"/>
              <a:gd name="connsiteY4" fmla="*/ 647402 h 1294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7873" h="1294804">
                <a:moveTo>
                  <a:pt x="0" y="647402"/>
                </a:moveTo>
                <a:cubicBezTo>
                  <a:pt x="0" y="289852"/>
                  <a:pt x="382321" y="0"/>
                  <a:pt x="853937" y="0"/>
                </a:cubicBezTo>
                <a:cubicBezTo>
                  <a:pt x="1325553" y="0"/>
                  <a:pt x="1707874" y="289852"/>
                  <a:pt x="1707874" y="647402"/>
                </a:cubicBezTo>
                <a:cubicBezTo>
                  <a:pt x="1707874" y="1004952"/>
                  <a:pt x="1325553" y="1294804"/>
                  <a:pt x="853937" y="1294804"/>
                </a:cubicBezTo>
                <a:cubicBezTo>
                  <a:pt x="382321" y="1294804"/>
                  <a:pt x="0" y="1004952"/>
                  <a:pt x="0" y="647402"/>
                </a:cubicBezTo>
                <a:close/>
              </a:path>
            </a:pathLst>
          </a:custGeom>
          <a:solidFill>
            <a:schemeClr val="accent1">
              <a:hueOff val="0"/>
              <a:satOff val="0"/>
              <a:lumOff val="0"/>
              <a:alpha val="61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5832" tIns="235340" rIns="295832" bIns="235340" numCol="1" spcCol="1270" anchor="ctr" anchorCtr="0">
            <a:noAutofit/>
          </a:bodyPr>
          <a:lstStyle/>
          <a:p>
            <a:pPr algn="ctr" defTabSz="1600200">
              <a:lnSpc>
                <a:spcPct val="85000"/>
              </a:lnSpc>
              <a:spcAft>
                <a:spcPts val="0"/>
              </a:spcAft>
            </a:pPr>
            <a:r>
              <a:rPr lang="en-US" sz="1300" b="1" i="1" dirty="0">
                <a:solidFill>
                  <a:srgbClr val="1F2F51"/>
                </a:solidFill>
              </a:rPr>
              <a:t>Further</a:t>
            </a:r>
            <a:br>
              <a:rPr lang="en-US" sz="1300" b="1" i="1" dirty="0">
                <a:solidFill>
                  <a:srgbClr val="1F2F51"/>
                </a:solidFill>
              </a:rPr>
            </a:br>
            <a:r>
              <a:rPr lang="en-US" sz="1300" b="1" i="1" dirty="0">
                <a:solidFill>
                  <a:srgbClr val="1F2F51"/>
                </a:solidFill>
              </a:rPr>
              <a:t>evaluation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44DC68D-F223-4E29-8536-99C6266A3D94}"/>
              </a:ext>
            </a:extLst>
          </p:cNvPr>
          <p:cNvSpPr/>
          <p:nvPr/>
        </p:nvSpPr>
        <p:spPr>
          <a:xfrm>
            <a:off x="1426448" y="904944"/>
            <a:ext cx="6041876" cy="1020070"/>
          </a:xfrm>
          <a:custGeom>
            <a:avLst/>
            <a:gdLst>
              <a:gd name="connsiteX0" fmla="*/ 0 w 4417420"/>
              <a:gd name="connsiteY0" fmla="*/ 647402 h 1294804"/>
              <a:gd name="connsiteX1" fmla="*/ 2208710 w 4417420"/>
              <a:gd name="connsiteY1" fmla="*/ 0 h 1294804"/>
              <a:gd name="connsiteX2" fmla="*/ 4417420 w 4417420"/>
              <a:gd name="connsiteY2" fmla="*/ 647402 h 1294804"/>
              <a:gd name="connsiteX3" fmla="*/ 2208710 w 4417420"/>
              <a:gd name="connsiteY3" fmla="*/ 1294804 h 1294804"/>
              <a:gd name="connsiteX4" fmla="*/ 0 w 4417420"/>
              <a:gd name="connsiteY4" fmla="*/ 647402 h 1294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7420" h="1294804">
                <a:moveTo>
                  <a:pt x="0" y="647402"/>
                </a:moveTo>
                <a:cubicBezTo>
                  <a:pt x="0" y="289852"/>
                  <a:pt x="988873" y="0"/>
                  <a:pt x="2208710" y="0"/>
                </a:cubicBezTo>
                <a:cubicBezTo>
                  <a:pt x="3428547" y="0"/>
                  <a:pt x="4417420" y="289852"/>
                  <a:pt x="4417420" y="647402"/>
                </a:cubicBezTo>
                <a:cubicBezTo>
                  <a:pt x="4417420" y="1004952"/>
                  <a:pt x="3428547" y="1294804"/>
                  <a:pt x="2208710" y="1294804"/>
                </a:cubicBezTo>
                <a:cubicBezTo>
                  <a:pt x="988873" y="1294804"/>
                  <a:pt x="0" y="1004952"/>
                  <a:pt x="0" y="64740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576" tIns="263280" rIns="720576" bIns="263280" numCol="1" spcCol="1270" anchor="ctr" anchorCtr="0">
            <a:noAutofit/>
          </a:bodyPr>
          <a:lstStyle/>
          <a:p>
            <a:pPr algn="ctr" defTabSz="2578100">
              <a:lnSpc>
                <a:spcPct val="85000"/>
              </a:lnSpc>
              <a:spcAft>
                <a:spcPts val="0"/>
              </a:spcAft>
            </a:pPr>
            <a:r>
              <a:rPr lang="en-US" sz="2500" b="1" i="1" dirty="0">
                <a:solidFill>
                  <a:srgbClr val="1F2F51"/>
                </a:solidFill>
              </a:rPr>
              <a:t>Broad range of initial alternatives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374E0C5-F105-4C00-89C0-2691433EDD3F}"/>
              </a:ext>
            </a:extLst>
          </p:cNvPr>
          <p:cNvSpPr txBox="1">
            <a:spLocks/>
          </p:cNvSpPr>
          <p:nvPr/>
        </p:nvSpPr>
        <p:spPr>
          <a:xfrm>
            <a:off x="8778240" y="4857751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BB69E2DD-9B00-4FFE-A35A-3D0DA6D5B470}" type="slidenum">
              <a:rPr lang="en-US" sz="800" smtClean="0">
                <a:solidFill>
                  <a:srgbClr val="FFFFFF"/>
                </a:solidFill>
              </a:rPr>
              <a:pPr algn="ctr">
                <a:defRPr/>
              </a:pPr>
              <a:t>8</a:t>
            </a:fld>
            <a:endParaRPr lang="en-US" sz="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249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3877" y="57150"/>
            <a:ext cx="8807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53C9D4"/>
                </a:solidFill>
              </a:rPr>
              <a:t>Level 3 recommendations 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374E0C5-F105-4C00-89C0-2691433EDD3F}"/>
              </a:ext>
            </a:extLst>
          </p:cNvPr>
          <p:cNvSpPr txBox="1">
            <a:spLocks/>
          </p:cNvSpPr>
          <p:nvPr/>
        </p:nvSpPr>
        <p:spPr>
          <a:xfrm>
            <a:off x="8778240" y="4857751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BB69E2DD-9B00-4FFE-A35A-3D0DA6D5B470}" type="slidenum">
              <a:rPr lang="en-US" sz="800" smtClean="0">
                <a:solidFill>
                  <a:srgbClr val="FFFFFF"/>
                </a:solidFill>
              </a:rPr>
              <a:pPr algn="ctr">
                <a:defRPr/>
              </a:pPr>
              <a:t>9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027" y="915056"/>
            <a:ext cx="87791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Interest in </a:t>
            </a:r>
            <a:r>
              <a:rPr lang="en-US" sz="2400" b="1" i="1" dirty="0">
                <a:solidFill>
                  <a:srgbClr val="F3A230"/>
                </a:solidFill>
              </a:rPr>
              <a:t>additional scope </a:t>
            </a:r>
            <a:r>
              <a:rPr lang="en-US" sz="2400" dirty="0">
                <a:solidFill>
                  <a:schemeClr val="bg1"/>
                </a:solidFill>
              </a:rPr>
              <a:t>items</a:t>
            </a:r>
          </a:p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Additional scope items </a:t>
            </a:r>
            <a:r>
              <a:rPr lang="en-US" sz="2400" b="1" i="1" dirty="0">
                <a:solidFill>
                  <a:srgbClr val="F3A230"/>
                </a:solidFill>
              </a:rPr>
              <a:t>require 3</a:t>
            </a:r>
            <a:r>
              <a:rPr lang="en-US" sz="2400" b="1" i="1" baseline="30000" dirty="0">
                <a:solidFill>
                  <a:srgbClr val="F3A230"/>
                </a:solidFill>
              </a:rPr>
              <a:t>rd</a:t>
            </a:r>
            <a:r>
              <a:rPr lang="en-US" sz="2400" b="1" i="1" dirty="0">
                <a:solidFill>
                  <a:srgbClr val="F3A230"/>
                </a:solidFill>
              </a:rPr>
              <a:t> party funding*</a:t>
            </a:r>
            <a:endParaRPr lang="en-US" sz="2400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Potential </a:t>
            </a:r>
            <a:r>
              <a:rPr lang="en-US" sz="2400" b="1" i="1" dirty="0">
                <a:solidFill>
                  <a:srgbClr val="F3A230"/>
                </a:solidFill>
              </a:rPr>
              <a:t>recommendations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Preferred Alternative #1: If 3</a:t>
            </a:r>
            <a:r>
              <a:rPr lang="en-US" sz="2400" baseline="30000" dirty="0">
                <a:solidFill>
                  <a:schemeClr val="bg1"/>
                </a:solidFill>
              </a:rPr>
              <a:t>rd</a:t>
            </a:r>
            <a:r>
              <a:rPr lang="en-US" sz="2400" dirty="0">
                <a:solidFill>
                  <a:schemeClr val="bg1"/>
                </a:solidFill>
              </a:rPr>
              <a:t> party funding </a:t>
            </a:r>
            <a:r>
              <a:rPr lang="en-US" sz="2400" b="1" i="1" dirty="0">
                <a:solidFill>
                  <a:srgbClr val="F3A230"/>
                </a:solidFill>
              </a:rPr>
              <a:t>not</a:t>
            </a:r>
            <a:r>
              <a:rPr lang="en-US" sz="2400" dirty="0">
                <a:solidFill>
                  <a:schemeClr val="bg1"/>
                </a:solidFill>
              </a:rPr>
              <a:t> secured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Preferred Alternative #2: If 3</a:t>
            </a:r>
            <a:r>
              <a:rPr lang="en-US" sz="2400" baseline="30000" dirty="0">
                <a:solidFill>
                  <a:schemeClr val="bg1"/>
                </a:solidFill>
              </a:rPr>
              <a:t>rd</a:t>
            </a:r>
            <a:r>
              <a:rPr lang="en-US" sz="2400" dirty="0">
                <a:solidFill>
                  <a:schemeClr val="bg1"/>
                </a:solidFill>
              </a:rPr>
              <a:t> party funding </a:t>
            </a:r>
            <a:r>
              <a:rPr lang="en-US" sz="2400" b="1" i="1" dirty="0">
                <a:solidFill>
                  <a:srgbClr val="F3A230"/>
                </a:solidFill>
              </a:rPr>
              <a:t>is</a:t>
            </a:r>
            <a:r>
              <a:rPr lang="en-US" sz="2400" dirty="0">
                <a:solidFill>
                  <a:schemeClr val="bg1"/>
                </a:solidFill>
              </a:rPr>
              <a:t> secured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176" y="4809351"/>
            <a:ext cx="8812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dirty="0">
                <a:solidFill>
                  <a:schemeClr val="bg1"/>
                </a:solidFill>
              </a:rPr>
              <a:t>* “3</a:t>
            </a:r>
            <a:r>
              <a:rPr lang="en-US" sz="1200" baseline="30000" dirty="0">
                <a:solidFill>
                  <a:schemeClr val="bg1"/>
                </a:solidFill>
              </a:rPr>
              <a:t>rd</a:t>
            </a:r>
            <a:r>
              <a:rPr lang="en-US" sz="1200" dirty="0">
                <a:solidFill>
                  <a:schemeClr val="bg1"/>
                </a:solidFill>
              </a:rPr>
              <a:t> party funding” refers to potential local contribution/funding partnership(s) to supplement Sound Transit and federal funding</a:t>
            </a:r>
          </a:p>
        </p:txBody>
      </p:sp>
    </p:spTree>
    <p:extLst>
      <p:ext uri="{BB962C8B-B14F-4D97-AF65-F5344CB8AC3E}">
        <p14:creationId xmlns:p14="http://schemas.microsoft.com/office/powerpoint/2010/main" val="430652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390253"/>
              </p:ext>
            </p:extLst>
          </p:nvPr>
        </p:nvGraphicFramePr>
        <p:xfrm>
          <a:off x="457200" y="819150"/>
          <a:ext cx="8321040" cy="3657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66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0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3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1200" b="1" dirty="0"/>
                        <a:t>SAG Meeting #12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Jan 30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evaluation results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 Meeting #6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 1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evaluation results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 b="1" dirty="0"/>
                        <a:t>EIS Scoping </a:t>
                      </a:r>
                    </a:p>
                    <a:p>
                      <a:r>
                        <a:rPr lang="en-US" sz="1000" b="1" dirty="0"/>
                        <a:t>Open Houses / Neighborhood Forums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 27, 28 &amp; March 7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evaluation results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 b="1" dirty="0"/>
                        <a:t>ELG Meeting #7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March 29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CID station focus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 b="1" dirty="0"/>
                        <a:t>SAG Meeting #13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April 17 or 18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recommendations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ELG Meeting #8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April 26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recommendations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Sound</a:t>
                      </a:r>
                      <a:r>
                        <a:rPr lang="en-US" sz="1200" b="1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Transit 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System Expan</a:t>
                      </a:r>
                      <a:r>
                        <a:rPr lang="en-US" sz="1000" b="1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sion Committee</a:t>
                      </a:r>
                      <a:endParaRPr lang="en-US" sz="10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9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Identify preferred alternative (and other EIS alternatives)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Sound Transit 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Full Board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23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Identify preferred alternative (and other EIS alternatives)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06CD9-B95F-4388-9BC3-2F9DF1811E6E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>
                <a:solidFill>
                  <a:srgbClr val="FFFFFF"/>
                </a:solidFill>
              </a:rPr>
              <a:pPr algn="ctr">
                <a:defRPr/>
              </a:pPr>
              <a:t>10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A50E95-06B1-42FE-8C6B-BD5A59B54DAE}"/>
              </a:ext>
            </a:extLst>
          </p:cNvPr>
          <p:cNvSpPr txBox="1"/>
          <p:nvPr/>
        </p:nvSpPr>
        <p:spPr>
          <a:xfrm>
            <a:off x="183877" y="81006"/>
            <a:ext cx="8960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53C9D4"/>
                </a:solidFill>
              </a:rPr>
              <a:t>Level 3 alternatives screening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3588350"/>
            <a:ext cx="8321040" cy="845820"/>
          </a:xfrm>
          <a:prstGeom prst="roundRect">
            <a:avLst/>
          </a:prstGeom>
          <a:noFill/>
          <a:ln w="38100"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E3E8E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152400" y="3676727"/>
            <a:ext cx="284098" cy="669067"/>
          </a:xfrm>
          <a:prstGeom prst="rightArrow">
            <a:avLst>
              <a:gd name="adj1" fmla="val 100000"/>
              <a:gd name="adj2" fmla="val 100000"/>
            </a:avLst>
          </a:prstGeom>
          <a:solidFill>
            <a:srgbClr val="EE3E8E"/>
          </a:solidFill>
          <a:ln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154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B94FC3-DC05-42AA-9EAA-71448E256B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114550"/>
            <a:ext cx="9144000" cy="1752600"/>
          </a:xfrm>
        </p:spPr>
        <p:txBody>
          <a:bodyPr/>
          <a:lstStyle/>
          <a:p>
            <a:r>
              <a:rPr lang="en-US" dirty="0"/>
              <a:t>Level 3 alternatives</a:t>
            </a:r>
          </a:p>
        </p:txBody>
      </p:sp>
    </p:spTree>
    <p:extLst>
      <p:ext uri="{BB962C8B-B14F-4D97-AF65-F5344CB8AC3E}">
        <p14:creationId xmlns:p14="http://schemas.microsoft.com/office/powerpoint/2010/main" val="998861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819150"/>
            <a:ext cx="8229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ST3 Representative Project</a:t>
            </a:r>
          </a:p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West Seattle Elevated/ C-ID 5th Ave/</a:t>
            </a:r>
            <a:b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</a:b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Downtown 6th Ave/ Ballard Elevated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C-ID station options: 5th Ave Cut-and-Cover and 5th Ave Mined</a:t>
            </a:r>
          </a:p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West Seattle Tunnel/ C-ID 4th Ave/</a:t>
            </a:r>
            <a:b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</a:b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Downtown 5th Ave/ Ballard Tunnel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Junction station options: 41st Ave, 42nd Ave and 44th Ave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C-ID station options: 4th Ave Cut-and-Cover and 4th Ave Mined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Ballard station options: 14th Ave and 15th Ave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877" y="81006"/>
            <a:ext cx="8960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rgbClr val="53C9D4"/>
                </a:solidFill>
              </a:rPr>
              <a:t>Summary of Level 3 alternatives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B8731-14F1-4E51-BE83-4D5062FD9E0C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>
                <a:solidFill>
                  <a:srgbClr val="FFFFFF"/>
                </a:solidFill>
              </a:rPr>
              <a:pPr algn="ctr">
                <a:defRPr/>
              </a:pPr>
              <a:t>12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76054" y="791703"/>
            <a:ext cx="3667346" cy="457200"/>
          </a:xfrm>
          <a:prstGeom prst="roundRect">
            <a:avLst/>
          </a:prstGeom>
          <a:noFill/>
          <a:ln w="38100"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E3E8E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356014" y="753603"/>
            <a:ext cx="275773" cy="533400"/>
          </a:xfrm>
          <a:prstGeom prst="rightArrow">
            <a:avLst>
              <a:gd name="adj1" fmla="val 100000"/>
              <a:gd name="adj2" fmla="val 100000"/>
            </a:avLst>
          </a:prstGeom>
          <a:solidFill>
            <a:srgbClr val="EE3E8E"/>
          </a:solidFill>
          <a:ln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628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1" y="4411980"/>
            <a:ext cx="9144000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29CFF3F5-D48E-47CC-89C4-D8602887D678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 smtClean="0">
                <a:solidFill>
                  <a:srgbClr val="FFFFFF"/>
                </a:solidFill>
              </a:rPr>
              <a:pPr algn="ctr">
                <a:defRPr/>
              </a:pPr>
              <a:t>13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EDFB1A-3146-402C-9B48-CD8C23D29CE1}"/>
              </a:ext>
            </a:extLst>
          </p:cNvPr>
          <p:cNvSpPr txBox="1"/>
          <p:nvPr/>
        </p:nvSpPr>
        <p:spPr>
          <a:xfrm>
            <a:off x="76200" y="4486930"/>
            <a:ext cx="853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solidFill>
                  <a:srgbClr val="50BFC8"/>
                </a:solidFill>
              </a:rPr>
              <a:t>ST3 Representative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43FA05-8CAC-42C5-B90B-A7AF88A290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6" r="3278"/>
          <a:stretch/>
        </p:blipFill>
        <p:spPr>
          <a:xfrm>
            <a:off x="0" y="9126"/>
            <a:ext cx="9144000" cy="442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51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819150"/>
            <a:ext cx="8229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ST3 Representative Project</a:t>
            </a:r>
          </a:p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West Seattle Elevated/ C-ID 5th Ave/</a:t>
            </a:r>
            <a:b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</a:b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Downtown 6th Ave/ Ballard Elevated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C-ID station options: 5th Ave Cut-and-Cover and 5th Ave Mined</a:t>
            </a:r>
          </a:p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West Seattle Tunnel/ C-ID 4th Ave/</a:t>
            </a:r>
            <a:b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</a:b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Downtown 5th Ave/ Ballard Tunnel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Junction station options: 41st Ave, 42nd Ave and 44th Ave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C-ID station options: 4th Ave Cut-and-Cover and 4th Ave Mined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Ballard station options: 14th Ave and 15th Ave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877" y="81006"/>
            <a:ext cx="8960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rgbClr val="53C9D4"/>
                </a:solidFill>
              </a:rPr>
              <a:t>Summary of Level 3 alternatives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B8731-14F1-4E51-BE83-4D5062FD9E0C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>
                <a:solidFill>
                  <a:srgbClr val="FFFFFF"/>
                </a:solidFill>
              </a:rPr>
              <a:pPr algn="ctr">
                <a:defRPr/>
              </a:pPr>
              <a:t>14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56014" y="1352550"/>
            <a:ext cx="275773" cy="533400"/>
          </a:xfrm>
          <a:prstGeom prst="rightArrow">
            <a:avLst>
              <a:gd name="adj1" fmla="val 100000"/>
              <a:gd name="adj2" fmla="val 100000"/>
            </a:avLst>
          </a:prstGeom>
          <a:solidFill>
            <a:srgbClr val="EE3E8E"/>
          </a:solidFill>
          <a:ln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E3E8E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76054" y="1276350"/>
            <a:ext cx="7833360" cy="1356518"/>
          </a:xfrm>
          <a:prstGeom prst="roundRect">
            <a:avLst>
              <a:gd name="adj" fmla="val 10425"/>
            </a:avLst>
          </a:prstGeom>
          <a:noFill/>
          <a:ln w="38100"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376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1" y="4411980"/>
            <a:ext cx="9144000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29CFF3F5-D48E-47CC-89C4-D8602887D678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 smtClean="0">
                <a:solidFill>
                  <a:srgbClr val="FFFFFF"/>
                </a:solidFill>
              </a:rPr>
              <a:pPr algn="ctr">
                <a:defRPr/>
              </a:pPr>
              <a:t>15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811AAA-21A6-4FD9-80D6-F6931D3C8D3F}"/>
              </a:ext>
            </a:extLst>
          </p:cNvPr>
          <p:cNvSpPr txBox="1"/>
          <p:nvPr/>
        </p:nvSpPr>
        <p:spPr>
          <a:xfrm>
            <a:off x="76199" y="4369653"/>
            <a:ext cx="9067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50BFC8"/>
                </a:solidFill>
              </a:rPr>
              <a:t>West Seattle Elevated/ C-ID 5th Ave/ Downtown 6th Ave/  Ballard Elevated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1693A2-CE3C-486C-AABC-35C1F859AA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7" r="3333"/>
          <a:stretch/>
        </p:blipFill>
        <p:spPr>
          <a:xfrm>
            <a:off x="0" y="0"/>
            <a:ext cx="9144000" cy="4417418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1257300" y="401262"/>
            <a:ext cx="1295400" cy="533400"/>
          </a:xfrm>
          <a:prstGeom prst="wedgeRoundRectCallout">
            <a:avLst>
              <a:gd name="adj1" fmla="val -90243"/>
              <a:gd name="adj2" fmla="val 12354"/>
              <a:gd name="adj3" fmla="val 1666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rgbClr val="FFFFFF"/>
                </a:solidFill>
              </a:rPr>
              <a:t>Alaska Junction elevated station oriented north/south</a:t>
            </a:r>
          </a:p>
        </p:txBody>
      </p:sp>
      <p:sp>
        <p:nvSpPr>
          <p:cNvPr id="10" name="Rounded Rectangular Callout 9"/>
          <p:cNvSpPr/>
          <p:nvPr/>
        </p:nvSpPr>
        <p:spPr>
          <a:xfrm flipH="1">
            <a:off x="1447800" y="1399124"/>
            <a:ext cx="914400" cy="474744"/>
          </a:xfrm>
          <a:prstGeom prst="wedgeRoundRectCallout">
            <a:avLst>
              <a:gd name="adj1" fmla="val 94598"/>
              <a:gd name="adj2" fmla="val 21940"/>
              <a:gd name="adj3" fmla="val 1666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srgbClr val="FFFFFF"/>
                </a:solidFill>
              </a:rPr>
              <a:t>Delridge</a:t>
            </a:r>
            <a:r>
              <a:rPr lang="en-US" sz="800" b="1" dirty="0">
                <a:solidFill>
                  <a:srgbClr val="FFFFFF"/>
                </a:solidFill>
              </a:rPr>
              <a:t> Station further south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3151291" y="2377642"/>
            <a:ext cx="1143000" cy="451128"/>
          </a:xfrm>
          <a:prstGeom prst="wedgeRoundRectCallout">
            <a:avLst>
              <a:gd name="adj1" fmla="val 30963"/>
              <a:gd name="adj2" fmla="val 164835"/>
              <a:gd name="adj3" fmla="val 1666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rgbClr val="FFFFFF"/>
                </a:solidFill>
              </a:rPr>
              <a:t>6</a:t>
            </a:r>
            <a:r>
              <a:rPr lang="en-US" sz="800" b="1" baseline="30000" dirty="0">
                <a:solidFill>
                  <a:srgbClr val="FFFFFF"/>
                </a:solidFill>
              </a:rPr>
              <a:t>th</a:t>
            </a:r>
            <a:r>
              <a:rPr lang="en-US" sz="800" b="1" dirty="0">
                <a:solidFill>
                  <a:srgbClr val="FFFFFF"/>
                </a:solidFill>
              </a:rPr>
              <a:t> Avenue route through downtown 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2895600" y="3881061"/>
            <a:ext cx="2209800" cy="457200"/>
          </a:xfrm>
          <a:prstGeom prst="wedgeRoundRectCallout">
            <a:avLst>
              <a:gd name="adj1" fmla="val -32530"/>
              <a:gd name="adj2" fmla="val -102309"/>
              <a:gd name="adj3" fmla="val 1666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95600" y="3881002"/>
            <a:ext cx="2286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FFFFFF"/>
                </a:solidFill>
              </a:rPr>
              <a:t>Chinatown/ID station options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b="1" dirty="0">
                <a:solidFill>
                  <a:srgbClr val="FFFFFF"/>
                </a:solidFill>
              </a:rPr>
              <a:t>5</a:t>
            </a:r>
            <a:r>
              <a:rPr lang="en-US" sz="700" b="1" baseline="30000" dirty="0">
                <a:solidFill>
                  <a:srgbClr val="FFFFFF"/>
                </a:solidFill>
              </a:rPr>
              <a:t>th</a:t>
            </a:r>
            <a:r>
              <a:rPr lang="en-US" sz="700" b="1" dirty="0">
                <a:solidFill>
                  <a:srgbClr val="FFFFFF"/>
                </a:solidFill>
              </a:rPr>
              <a:t> Ave Bored Tunnel, Cut and Cover Station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b="1" dirty="0">
                <a:solidFill>
                  <a:srgbClr val="FFFFFF"/>
                </a:solidFill>
              </a:rPr>
              <a:t>5</a:t>
            </a:r>
            <a:r>
              <a:rPr lang="en-US" sz="700" b="1" baseline="30000" dirty="0">
                <a:solidFill>
                  <a:srgbClr val="FFFFFF"/>
                </a:solidFill>
              </a:rPr>
              <a:t>th</a:t>
            </a:r>
            <a:r>
              <a:rPr lang="en-US" sz="700" b="1" dirty="0">
                <a:solidFill>
                  <a:srgbClr val="FFFFFF"/>
                </a:solidFill>
              </a:rPr>
              <a:t> Ave Mined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5" name="Rounded Rectangular Callout 14"/>
          <p:cNvSpPr/>
          <p:nvPr/>
        </p:nvSpPr>
        <p:spPr>
          <a:xfrm flipH="1">
            <a:off x="8015814" y="1631034"/>
            <a:ext cx="914400" cy="474744"/>
          </a:xfrm>
          <a:prstGeom prst="wedgeRoundRectCallout">
            <a:avLst>
              <a:gd name="adj1" fmla="val 63188"/>
              <a:gd name="adj2" fmla="val -106820"/>
              <a:gd name="adj3" fmla="val 1666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rgbClr val="FFFFFF"/>
                </a:solidFill>
              </a:rPr>
              <a:t>High level fixed bridge at 14</a:t>
            </a:r>
            <a:r>
              <a:rPr lang="en-US" sz="800" b="1" baseline="30000" dirty="0">
                <a:solidFill>
                  <a:srgbClr val="FFFFFF"/>
                </a:solidFill>
              </a:rPr>
              <a:t>th</a:t>
            </a:r>
            <a:r>
              <a:rPr lang="en-US" sz="800" b="1" dirty="0">
                <a:solidFill>
                  <a:srgbClr val="FFFFFF"/>
                </a:solidFill>
              </a:rPr>
              <a:t> Ave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5486400" y="3215720"/>
            <a:ext cx="1219200" cy="451128"/>
          </a:xfrm>
          <a:prstGeom prst="wedgeRoundRectCallout">
            <a:avLst>
              <a:gd name="adj1" fmla="val -77703"/>
              <a:gd name="adj2" fmla="val -67885"/>
              <a:gd name="adj3" fmla="val 1666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rgbClr val="FFFFFF"/>
                </a:solidFill>
              </a:rPr>
              <a:t>Terry/Mercer route in South Lake Union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114800" y="737693"/>
            <a:ext cx="1194647" cy="451128"/>
          </a:xfrm>
          <a:prstGeom prst="wedgeRoundRectCallout">
            <a:avLst>
              <a:gd name="adj1" fmla="val 91407"/>
              <a:gd name="adj2" fmla="val 46223"/>
              <a:gd name="adj3" fmla="val 1666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rgbClr val="FFFFFF"/>
                </a:solidFill>
              </a:rPr>
              <a:t>Smith Cove Station near </a:t>
            </a:r>
            <a:r>
              <a:rPr lang="en-US" sz="800" b="1" dirty="0" err="1">
                <a:solidFill>
                  <a:srgbClr val="FFFFFF"/>
                </a:solidFill>
              </a:rPr>
              <a:t>Galer</a:t>
            </a:r>
            <a:r>
              <a:rPr lang="en-US" sz="800" b="1" dirty="0">
                <a:solidFill>
                  <a:srgbClr val="FFFFFF"/>
                </a:solidFill>
              </a:rPr>
              <a:t> St</a:t>
            </a:r>
          </a:p>
        </p:txBody>
      </p:sp>
      <p:sp>
        <p:nvSpPr>
          <p:cNvPr id="20" name="Rounded Rectangular Callout 19"/>
          <p:cNvSpPr/>
          <p:nvPr/>
        </p:nvSpPr>
        <p:spPr>
          <a:xfrm flipH="1">
            <a:off x="6901601" y="312398"/>
            <a:ext cx="1143000" cy="373398"/>
          </a:xfrm>
          <a:prstGeom prst="wedgeRoundRectCallout">
            <a:avLst>
              <a:gd name="adj1" fmla="val 26892"/>
              <a:gd name="adj2" fmla="val 138028"/>
              <a:gd name="adj3" fmla="val 1666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srgbClr val="FFFFFF"/>
                </a:solidFill>
              </a:rPr>
              <a:t>Interbay</a:t>
            </a:r>
            <a:r>
              <a:rPr lang="en-US" sz="800" b="1" dirty="0">
                <a:solidFill>
                  <a:srgbClr val="FFFFFF"/>
                </a:solidFill>
              </a:rPr>
              <a:t> Station at 17</a:t>
            </a:r>
            <a:r>
              <a:rPr lang="en-US" sz="800" b="1" baseline="30000" dirty="0">
                <a:solidFill>
                  <a:srgbClr val="FFFFFF"/>
                </a:solidFill>
              </a:rPr>
              <a:t>th</a:t>
            </a:r>
            <a:r>
              <a:rPr lang="en-US" sz="800" b="1" dirty="0">
                <a:solidFill>
                  <a:srgbClr val="FFFFFF"/>
                </a:solidFill>
              </a:rPr>
              <a:t>/</a:t>
            </a:r>
            <a:r>
              <a:rPr lang="en-US" sz="800" b="1" dirty="0" err="1">
                <a:solidFill>
                  <a:srgbClr val="FFFFFF"/>
                </a:solidFill>
              </a:rPr>
              <a:t>Thorndyke</a:t>
            </a:r>
            <a:endParaRPr lang="en-US" sz="800" b="1" dirty="0">
              <a:solidFill>
                <a:srgbClr val="FFFFFF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762000" y="3898565"/>
            <a:ext cx="990600" cy="451128"/>
          </a:xfrm>
          <a:prstGeom prst="wedgeRoundRectCallout">
            <a:avLst>
              <a:gd name="adj1" fmla="val 55624"/>
              <a:gd name="adj2" fmla="val -118934"/>
              <a:gd name="adj3" fmla="val 1666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rgbClr val="FFFFFF"/>
                </a:solidFill>
              </a:rPr>
              <a:t>At grade along E-3 Busway</a:t>
            </a:r>
          </a:p>
        </p:txBody>
      </p:sp>
    </p:spTree>
    <p:extLst>
      <p:ext uri="{BB962C8B-B14F-4D97-AF65-F5344CB8AC3E}">
        <p14:creationId xmlns:p14="http://schemas.microsoft.com/office/powerpoint/2010/main" val="2201867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819150"/>
            <a:ext cx="8229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ST3 Representative Project</a:t>
            </a:r>
          </a:p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West Seattle Elevated/ C-ID 5th Ave/</a:t>
            </a:r>
            <a:b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</a:b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Downtown 6th Ave/ Ballard Elevated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C-ID station options: 5th Ave Cut-and-Cover and 5th Ave Mined</a:t>
            </a:r>
          </a:p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West Seattle Tunnel/ C-ID 4th Ave/</a:t>
            </a:r>
            <a:b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</a:b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Downtown 5th Ave/ Ballard Tunnel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Junction station options: 41st Ave, 42nd Ave and 44th Ave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C-ID station options: 4th Ave Cut-and-Cover and 4th Ave Mined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Ballard station options: 14th Ave and 15th Ave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877" y="81006"/>
            <a:ext cx="8960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rgbClr val="53C9D4"/>
                </a:solidFill>
              </a:rPr>
              <a:t>Summary of Level 3 alternatives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B8731-14F1-4E51-BE83-4D5062FD9E0C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>
                <a:solidFill>
                  <a:srgbClr val="FFFFFF"/>
                </a:solidFill>
              </a:rPr>
              <a:pPr algn="ctr">
                <a:defRPr/>
              </a:pPr>
              <a:t>16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76054" y="2571750"/>
            <a:ext cx="7833360" cy="2362200"/>
          </a:xfrm>
          <a:prstGeom prst="roundRect">
            <a:avLst>
              <a:gd name="adj" fmla="val 7148"/>
            </a:avLst>
          </a:prstGeom>
          <a:noFill/>
          <a:ln w="38100"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56014" y="2647950"/>
            <a:ext cx="275773" cy="533400"/>
          </a:xfrm>
          <a:prstGeom prst="rightArrow">
            <a:avLst>
              <a:gd name="adj1" fmla="val 100000"/>
              <a:gd name="adj2" fmla="val 100000"/>
            </a:avLst>
          </a:prstGeom>
          <a:solidFill>
            <a:srgbClr val="EE3E8E"/>
          </a:solidFill>
          <a:ln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170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54A36A-F1EF-4719-91C9-BE3882D018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r="2500" b="280"/>
          <a:stretch/>
        </p:blipFill>
        <p:spPr>
          <a:xfrm>
            <a:off x="0" y="93009"/>
            <a:ext cx="9144000" cy="432768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-1" y="4411980"/>
            <a:ext cx="9144000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29CFF3F5-D48E-47CC-89C4-D8602887D678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 smtClean="0">
                <a:solidFill>
                  <a:srgbClr val="FFFFFF"/>
                </a:solidFill>
              </a:rPr>
              <a:pPr algn="ctr">
                <a:defRPr/>
              </a:pPr>
              <a:t>17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FFF4F-CE52-4167-A398-61261A2304C7}"/>
              </a:ext>
            </a:extLst>
          </p:cNvPr>
          <p:cNvSpPr txBox="1"/>
          <p:nvPr/>
        </p:nvSpPr>
        <p:spPr>
          <a:xfrm>
            <a:off x="76199" y="4368800"/>
            <a:ext cx="8839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50BFC8"/>
                </a:solidFill>
              </a:rPr>
              <a:t>West Seattle Tunnel/ C-ID 4th Ave/ Downtown 5th Ave/  Ballard Tunnel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304289" y="270759"/>
            <a:ext cx="1156124" cy="661720"/>
            <a:chOff x="1434676" y="361950"/>
            <a:chExt cx="1156124" cy="661720"/>
          </a:xfrm>
        </p:grpSpPr>
        <p:sp>
          <p:nvSpPr>
            <p:cNvPr id="13" name="Rounded Rectangular Callout 12"/>
            <p:cNvSpPr/>
            <p:nvPr/>
          </p:nvSpPr>
          <p:spPr>
            <a:xfrm>
              <a:off x="1447801" y="381329"/>
              <a:ext cx="914399" cy="642341"/>
            </a:xfrm>
            <a:prstGeom prst="wedgeRoundRectCallout">
              <a:avLst>
                <a:gd name="adj1" fmla="val -79946"/>
                <a:gd name="adj2" fmla="val 30579"/>
                <a:gd name="adj3" fmla="val 16667"/>
              </a:avLst>
            </a:prstGeom>
            <a:solidFill>
              <a:srgbClr val="1F3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434676" y="361950"/>
              <a:ext cx="1156124" cy="6617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solidFill>
                    <a:srgbClr val="FFFFFF"/>
                  </a:solidFill>
                  <a:latin typeface="Arial"/>
                </a:rPr>
                <a:t>Junction tunnel station options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700" b="1" dirty="0">
                  <a:solidFill>
                    <a:srgbClr val="FFFFFF"/>
                  </a:solidFill>
                  <a:latin typeface="Arial"/>
                </a:rPr>
                <a:t>41</a:t>
              </a:r>
              <a:r>
                <a:rPr lang="en-US" sz="700" b="1" baseline="30000" dirty="0">
                  <a:solidFill>
                    <a:srgbClr val="FFFFFF"/>
                  </a:solidFill>
                  <a:latin typeface="Arial"/>
                </a:rPr>
                <a:t>st</a:t>
              </a:r>
              <a:r>
                <a:rPr lang="en-US" sz="700" b="1" dirty="0">
                  <a:solidFill>
                    <a:srgbClr val="FFFFFF"/>
                  </a:solidFill>
                  <a:latin typeface="Arial"/>
                </a:rPr>
                <a:t> Ave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700" b="1" dirty="0">
                  <a:solidFill>
                    <a:srgbClr val="FFFFFF"/>
                  </a:solidFill>
                  <a:latin typeface="Arial"/>
                </a:rPr>
                <a:t>42</a:t>
              </a:r>
              <a:r>
                <a:rPr lang="en-US" sz="700" b="1" baseline="30000" dirty="0">
                  <a:solidFill>
                    <a:srgbClr val="FFFFFF"/>
                  </a:solidFill>
                  <a:latin typeface="Arial"/>
                </a:rPr>
                <a:t>nd</a:t>
              </a:r>
              <a:r>
                <a:rPr lang="en-US" sz="700" b="1" dirty="0">
                  <a:solidFill>
                    <a:srgbClr val="FFFFFF"/>
                  </a:solidFill>
                  <a:latin typeface="Arial"/>
                </a:rPr>
                <a:t> Ave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700" b="1" dirty="0">
                  <a:solidFill>
                    <a:srgbClr val="FFFFFF"/>
                  </a:solidFill>
                  <a:latin typeface="Arial"/>
                </a:rPr>
                <a:t>44</a:t>
              </a:r>
              <a:r>
                <a:rPr lang="en-US" sz="700" b="1" baseline="30000" dirty="0">
                  <a:solidFill>
                    <a:srgbClr val="FFFFFF"/>
                  </a:solidFill>
                  <a:latin typeface="Arial"/>
                </a:rPr>
                <a:t>th</a:t>
              </a:r>
              <a:r>
                <a:rPr lang="en-US" sz="700" b="1" dirty="0">
                  <a:solidFill>
                    <a:srgbClr val="FFFFFF"/>
                  </a:solidFill>
                  <a:latin typeface="Arial"/>
                </a:rPr>
                <a:t> Ave </a:t>
              </a:r>
            </a:p>
          </p:txBody>
        </p:sp>
      </p:grpSp>
      <p:sp>
        <p:nvSpPr>
          <p:cNvPr id="16" name="Rounded Rectangular Callout 15"/>
          <p:cNvSpPr/>
          <p:nvPr/>
        </p:nvSpPr>
        <p:spPr>
          <a:xfrm>
            <a:off x="2019301" y="2345395"/>
            <a:ext cx="1048676" cy="408265"/>
          </a:xfrm>
          <a:prstGeom prst="wedgeRoundRectCallout">
            <a:avLst>
              <a:gd name="adj1" fmla="val -98016"/>
              <a:gd name="adj2" fmla="val 7071"/>
              <a:gd name="adj3" fmla="val 16667"/>
            </a:avLst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rgbClr val="FFFFFF"/>
                </a:solidFill>
              </a:rPr>
              <a:t>North crossing of Duwamish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187275" y="3852332"/>
            <a:ext cx="1755266" cy="570305"/>
            <a:chOff x="3187275" y="3852332"/>
            <a:chExt cx="1755266" cy="570305"/>
          </a:xfrm>
        </p:grpSpPr>
        <p:sp>
          <p:nvSpPr>
            <p:cNvPr id="23" name="Rounded Rectangular Callout 22"/>
            <p:cNvSpPr/>
            <p:nvPr/>
          </p:nvSpPr>
          <p:spPr>
            <a:xfrm>
              <a:off x="3200400" y="3852332"/>
              <a:ext cx="1742141" cy="485255"/>
            </a:xfrm>
            <a:prstGeom prst="wedgeRoundRectCallout">
              <a:avLst>
                <a:gd name="adj1" fmla="val -39522"/>
                <a:gd name="adj2" fmla="val -101274"/>
                <a:gd name="adj3" fmla="val 16667"/>
              </a:avLst>
            </a:prstGeom>
            <a:solidFill>
              <a:srgbClr val="1F3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rgbClr val="1F305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187275" y="3868639"/>
              <a:ext cx="1742141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800" b="1" dirty="0">
                  <a:solidFill>
                    <a:srgbClr val="FFFFFF"/>
                  </a:solidFill>
                </a:rPr>
                <a:t>Chinatown/ID station options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700" b="1" dirty="0">
                  <a:solidFill>
                    <a:srgbClr val="FFFFFF"/>
                  </a:solidFill>
                </a:rPr>
                <a:t>4</a:t>
              </a:r>
              <a:r>
                <a:rPr lang="en-US" sz="700" b="1" baseline="30000" dirty="0">
                  <a:solidFill>
                    <a:srgbClr val="FFFFFF"/>
                  </a:solidFill>
                </a:rPr>
                <a:t>th</a:t>
              </a:r>
              <a:r>
                <a:rPr lang="en-US" sz="700" b="1" dirty="0">
                  <a:solidFill>
                    <a:srgbClr val="FFFFFF"/>
                  </a:solidFill>
                </a:rPr>
                <a:t> Ave Cut and Cover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700" b="1" dirty="0">
                  <a:solidFill>
                    <a:srgbClr val="FFFFFF"/>
                  </a:solidFill>
                </a:rPr>
                <a:t>4</a:t>
              </a:r>
              <a:r>
                <a:rPr lang="en-US" sz="700" b="1" baseline="30000" dirty="0">
                  <a:solidFill>
                    <a:srgbClr val="FFFFFF"/>
                  </a:solidFill>
                </a:rPr>
                <a:t>th</a:t>
              </a:r>
              <a:r>
                <a:rPr lang="en-US" sz="700" b="1" dirty="0">
                  <a:solidFill>
                    <a:srgbClr val="FFFFFF"/>
                  </a:solidFill>
                </a:rPr>
                <a:t> Ave Mined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27" name="Rounded Rectangular Callout 26"/>
          <p:cNvSpPr/>
          <p:nvPr/>
        </p:nvSpPr>
        <p:spPr>
          <a:xfrm>
            <a:off x="5410200" y="2875011"/>
            <a:ext cx="1295400" cy="441393"/>
          </a:xfrm>
          <a:prstGeom prst="wedgeRoundRectCallout">
            <a:avLst>
              <a:gd name="adj1" fmla="val -65880"/>
              <a:gd name="adj2" fmla="val -39666"/>
              <a:gd name="adj3" fmla="val 16667"/>
            </a:avLst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rgbClr val="FFFFFF"/>
                </a:solidFill>
              </a:rPr>
              <a:t>South Lake Union Station on Harrison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8081160" y="1801666"/>
            <a:ext cx="1109265" cy="677108"/>
            <a:chOff x="8081160" y="1801666"/>
            <a:chExt cx="1109265" cy="677108"/>
          </a:xfrm>
        </p:grpSpPr>
        <p:sp>
          <p:nvSpPr>
            <p:cNvPr id="31" name="Rounded Rectangular Callout 30"/>
            <p:cNvSpPr/>
            <p:nvPr/>
          </p:nvSpPr>
          <p:spPr>
            <a:xfrm>
              <a:off x="8096400" y="1801666"/>
              <a:ext cx="851173" cy="598124"/>
            </a:xfrm>
            <a:prstGeom prst="wedgeRoundRectCallout">
              <a:avLst>
                <a:gd name="adj1" fmla="val 10877"/>
                <a:gd name="adj2" fmla="val -104150"/>
                <a:gd name="adj3" fmla="val 16667"/>
              </a:avLst>
            </a:prstGeom>
            <a:solidFill>
              <a:srgbClr val="1F3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rgbClr val="FFFFFF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081160" y="1801666"/>
              <a:ext cx="1109265" cy="67710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800" b="1" dirty="0">
                  <a:solidFill>
                    <a:srgbClr val="FFFFFF"/>
                  </a:solidFill>
                </a:rPr>
                <a:t>Ballard tunnel station options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700" b="1" dirty="0">
                  <a:solidFill>
                    <a:srgbClr val="FFFFFF"/>
                  </a:solidFill>
                </a:rPr>
                <a:t>14</a:t>
              </a:r>
              <a:r>
                <a:rPr lang="en-US" sz="700" b="1" baseline="30000" dirty="0">
                  <a:solidFill>
                    <a:srgbClr val="FFFFFF"/>
                  </a:solidFill>
                </a:rPr>
                <a:t>th</a:t>
              </a:r>
              <a:r>
                <a:rPr lang="en-US" sz="700" b="1" dirty="0">
                  <a:solidFill>
                    <a:srgbClr val="FFFFFF"/>
                  </a:solidFill>
                </a:rPr>
                <a:t> Ave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700" b="1" dirty="0">
                  <a:solidFill>
                    <a:srgbClr val="FFFFFF"/>
                  </a:solidFill>
                </a:rPr>
                <a:t>15</a:t>
              </a:r>
              <a:r>
                <a:rPr lang="en-US" sz="700" b="1" baseline="30000" dirty="0">
                  <a:solidFill>
                    <a:srgbClr val="FFFFFF"/>
                  </a:solidFill>
                </a:rPr>
                <a:t>th</a:t>
              </a:r>
              <a:r>
                <a:rPr lang="en-US" sz="700" b="1" dirty="0">
                  <a:solidFill>
                    <a:srgbClr val="FFFFFF"/>
                  </a:solidFill>
                </a:rPr>
                <a:t> Ave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8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7" name="Rounded Rectangular Callout 16"/>
          <p:cNvSpPr/>
          <p:nvPr/>
        </p:nvSpPr>
        <p:spPr>
          <a:xfrm flipH="1">
            <a:off x="1447800" y="1427487"/>
            <a:ext cx="990600" cy="474744"/>
          </a:xfrm>
          <a:prstGeom prst="wedgeRoundRectCallout">
            <a:avLst>
              <a:gd name="adj1" fmla="val 85709"/>
              <a:gd name="adj2" fmla="val 19086"/>
              <a:gd name="adj3" fmla="val 16667"/>
            </a:avLst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srgbClr val="FFFFFF"/>
                </a:solidFill>
              </a:rPr>
              <a:t>Delridge</a:t>
            </a:r>
            <a:r>
              <a:rPr lang="en-US" sz="800" b="1" dirty="0">
                <a:solidFill>
                  <a:srgbClr val="FFFFFF"/>
                </a:solidFill>
              </a:rPr>
              <a:t> Station further south and west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1028701" y="3772152"/>
            <a:ext cx="990600" cy="451128"/>
          </a:xfrm>
          <a:prstGeom prst="wedgeRoundRectCallout">
            <a:avLst>
              <a:gd name="adj1" fmla="val 44000"/>
              <a:gd name="adj2" fmla="val -81398"/>
              <a:gd name="adj3" fmla="val 16667"/>
            </a:avLst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rgbClr val="FFFFFF"/>
                </a:solidFill>
              </a:rPr>
              <a:t>At grade along E-3 Busway</a:t>
            </a:r>
          </a:p>
        </p:txBody>
      </p:sp>
      <p:sp>
        <p:nvSpPr>
          <p:cNvPr id="21" name="Rounded Rectangular Callout 20"/>
          <p:cNvSpPr/>
          <p:nvPr/>
        </p:nvSpPr>
        <p:spPr>
          <a:xfrm flipH="1">
            <a:off x="7086600" y="454245"/>
            <a:ext cx="1143000" cy="373398"/>
          </a:xfrm>
          <a:prstGeom prst="wedgeRoundRectCallout">
            <a:avLst>
              <a:gd name="adj1" fmla="val 26892"/>
              <a:gd name="adj2" fmla="val 138028"/>
              <a:gd name="adj3" fmla="val 16667"/>
            </a:avLst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srgbClr val="FFFFFF"/>
                </a:solidFill>
              </a:rPr>
              <a:t>Interbay</a:t>
            </a:r>
            <a:r>
              <a:rPr lang="en-US" sz="800" b="1" dirty="0">
                <a:solidFill>
                  <a:srgbClr val="FFFFFF"/>
                </a:solidFill>
              </a:rPr>
              <a:t> Station at 17</a:t>
            </a:r>
            <a:r>
              <a:rPr lang="en-US" sz="800" b="1" baseline="30000" dirty="0">
                <a:solidFill>
                  <a:srgbClr val="FFFFFF"/>
                </a:solidFill>
              </a:rPr>
              <a:t>th</a:t>
            </a:r>
            <a:r>
              <a:rPr lang="en-US" sz="800" b="1" dirty="0">
                <a:solidFill>
                  <a:srgbClr val="FFFFFF"/>
                </a:solidFill>
              </a:rPr>
              <a:t>/</a:t>
            </a:r>
            <a:r>
              <a:rPr lang="en-US" sz="800" b="1" dirty="0" err="1">
                <a:solidFill>
                  <a:srgbClr val="FFFFFF"/>
                </a:solidFill>
              </a:rPr>
              <a:t>Thorndyke</a:t>
            </a:r>
            <a:endParaRPr lang="en-US" sz="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068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19B94FC3-DC05-42AA-9EAA-71448E256B5C}"/>
              </a:ext>
            </a:extLst>
          </p:cNvPr>
          <p:cNvSpPr txBox="1">
            <a:spLocks/>
          </p:cNvSpPr>
          <p:nvPr/>
        </p:nvSpPr>
        <p:spPr>
          <a:xfrm>
            <a:off x="685800" y="2114550"/>
            <a:ext cx="7848600" cy="17526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ts val="300"/>
              </a:spcBef>
              <a:spcAft>
                <a:spcPct val="0"/>
              </a:spcAft>
              <a:buFontTx/>
              <a:buNone/>
              <a:defRPr sz="6000" b="1" i="1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i="1" kern="1200">
                <a:solidFill>
                  <a:srgbClr val="F4A331"/>
                </a:solidFill>
                <a:latin typeface="+mn-lt"/>
                <a:ea typeface="ＭＳ Ｐゴシック" charset="0"/>
                <a:cs typeface="+mn-cs"/>
              </a:defRPr>
            </a:lvl2pPr>
            <a:lvl3pPr marL="457200" indent="-228600" algn="l" rtl="0" eaLnBrk="1" fontAlgn="base" hangingPunct="1">
              <a:spcBef>
                <a:spcPts val="3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rgbClr val="1F3051"/>
                </a:solidFill>
                <a:latin typeface="+mn-lt"/>
                <a:ea typeface="ＭＳ Ｐゴシック" charset="0"/>
                <a:cs typeface="+mn-cs"/>
              </a:defRPr>
            </a:lvl3pPr>
            <a:lvl4pPr marL="0" indent="0" algn="l" rtl="0" eaLnBrk="1" fontAlgn="base" hangingPunct="1">
              <a:spcBef>
                <a:spcPts val="30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28600" indent="-228600" algn="l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Level 3 evaluation results</a:t>
            </a:r>
          </a:p>
        </p:txBody>
      </p:sp>
    </p:spTree>
    <p:extLst>
      <p:ext uri="{BB962C8B-B14F-4D97-AF65-F5344CB8AC3E}">
        <p14:creationId xmlns:p14="http://schemas.microsoft.com/office/powerpoint/2010/main" val="1311602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15F2706-4631-4F8F-A963-83D194601737}"/>
              </a:ext>
            </a:extLst>
          </p:cNvPr>
          <p:cNvSpPr txBox="1"/>
          <p:nvPr/>
        </p:nvSpPr>
        <p:spPr>
          <a:xfrm>
            <a:off x="0" y="1428750"/>
            <a:ext cx="9144000" cy="338328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numCol="2" rtlCol="0">
            <a:spAutoFit/>
          </a:bodyPr>
          <a:lstStyle/>
          <a:p>
            <a:pPr marL="1371600" lvl="1" indent="-2286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sz="200" i="1" dirty="0"/>
          </a:p>
          <a:p>
            <a:pPr marL="574675" lvl="1" indent="-2286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Reliable service</a:t>
            </a:r>
          </a:p>
          <a:p>
            <a:pPr marL="574675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Travel times</a:t>
            </a:r>
          </a:p>
          <a:p>
            <a:pPr marL="574675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Regional connectivity</a:t>
            </a:r>
          </a:p>
          <a:p>
            <a:pPr marL="574675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Transit capacity</a:t>
            </a:r>
          </a:p>
          <a:p>
            <a:pPr marL="574675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Projected transit demand</a:t>
            </a:r>
          </a:p>
          <a:p>
            <a:pPr marL="574675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Regional centers served</a:t>
            </a:r>
          </a:p>
          <a:p>
            <a:pPr marL="574675" lvl="1" indent="-228600" defTabSz="985838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ST Long-Range Plan consistency</a:t>
            </a:r>
          </a:p>
          <a:p>
            <a:pPr marL="574675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ST3 consistency</a:t>
            </a:r>
          </a:p>
          <a:p>
            <a:pPr marL="574675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Technical feasibility</a:t>
            </a:r>
          </a:p>
          <a:p>
            <a:pPr marL="228600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Financial sustainability</a:t>
            </a:r>
          </a:p>
          <a:p>
            <a:pPr marL="228600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Historically underserved populations</a:t>
            </a:r>
          </a:p>
          <a:p>
            <a:pPr marL="228600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Station area land use plan consistency</a:t>
            </a:r>
          </a:p>
          <a:p>
            <a:pPr marL="228600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Modal integration</a:t>
            </a:r>
          </a:p>
          <a:p>
            <a:pPr marL="228600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Station area development opportunities</a:t>
            </a:r>
          </a:p>
          <a:p>
            <a:pPr marL="228600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Environmental effects</a:t>
            </a:r>
          </a:p>
          <a:p>
            <a:pPr marL="228600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Traffic operations</a:t>
            </a:r>
          </a:p>
          <a:p>
            <a:pPr marL="228600" lvl="1" indent="-2286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900" dirty="0"/>
              <a:t>Economic effects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678A01-7156-4030-8963-6F7307348EB3}"/>
              </a:ext>
            </a:extLst>
          </p:cNvPr>
          <p:cNvSpPr txBox="1"/>
          <p:nvPr/>
        </p:nvSpPr>
        <p:spPr>
          <a:xfrm>
            <a:off x="183877" y="81006"/>
            <a:ext cx="8960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53C9D4"/>
                </a:solidFill>
              </a:rPr>
              <a:t>Evaluation criteria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F0536292-066A-421D-BE86-17D1F0AE3D6A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7C6A0D-1CEB-4094-A1A8-0020BEF34867}" type="slidenum"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AE95E4-09F2-44B5-8856-8BDF6486B23C}"/>
              </a:ext>
            </a:extLst>
          </p:cNvPr>
          <p:cNvSpPr txBox="1"/>
          <p:nvPr/>
        </p:nvSpPr>
        <p:spPr>
          <a:xfrm>
            <a:off x="593322" y="742950"/>
            <a:ext cx="8550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SzPct val="100000"/>
              <a:buFontTx/>
              <a:buBlip>
                <a:blip r:embed="rId3"/>
              </a:buBlip>
            </a:pPr>
            <a:r>
              <a:rPr lang="en-US" sz="2400" i="1" dirty="0">
                <a:solidFill>
                  <a:srgbClr val="FFFFFF"/>
                </a:solidFill>
              </a:rPr>
              <a:t>17 criteria consistent in all levels of evaluation</a:t>
            </a:r>
          </a:p>
        </p:txBody>
      </p:sp>
    </p:spTree>
    <p:extLst>
      <p:ext uri="{BB962C8B-B14F-4D97-AF65-F5344CB8AC3E}">
        <p14:creationId xmlns:p14="http://schemas.microsoft.com/office/powerpoint/2010/main" val="1826732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2EE16028-2884-4597-8048-9A70F126CF2E}"/>
              </a:ext>
            </a:extLst>
          </p:cNvPr>
          <p:cNvSpPr txBox="1"/>
          <p:nvPr/>
        </p:nvSpPr>
        <p:spPr>
          <a:xfrm>
            <a:off x="656078" y="853551"/>
            <a:ext cx="88642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Blip>
                <a:blip r:embed="rId3"/>
              </a:buBlip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50+ quantitative and/or qualitative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3A23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measures</a:t>
            </a:r>
          </a:p>
          <a:p>
            <a:pPr marL="457200" marR="0" lvl="0" indent="-457200" algn="l" defTabSz="914400" rtl="0" eaLnBrk="1" fontAlgn="base" latinLnBrk="0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Blip>
                <a:blip r:embed="rId3"/>
              </a:buBlip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3A23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Ratings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for </a:t>
            </a: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Lower, Medium and Higher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performing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32ED761-1433-4C54-BE48-634F0EB5AF63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7C6A0D-1CEB-4094-A1A8-0020BEF34867}" type="slidenum"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A50E95-06B1-42FE-8C6B-BD5A59B54DAE}"/>
              </a:ext>
            </a:extLst>
          </p:cNvPr>
          <p:cNvSpPr txBox="1"/>
          <p:nvPr/>
        </p:nvSpPr>
        <p:spPr>
          <a:xfrm>
            <a:off x="183877" y="81006"/>
            <a:ext cx="8960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53C9D4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Measures and methods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38B7BB-E9A5-4714-9970-3A10AAC0189A}"/>
              </a:ext>
            </a:extLst>
          </p:cNvPr>
          <p:cNvSpPr/>
          <p:nvPr/>
        </p:nvSpPr>
        <p:spPr>
          <a:xfrm>
            <a:off x="656078" y="3636577"/>
            <a:ext cx="2017709" cy="823499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1F2F5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D58A73-0C43-457E-8AF3-A89CB625D23A}"/>
              </a:ext>
            </a:extLst>
          </p:cNvPr>
          <p:cNvSpPr/>
          <p:nvPr/>
        </p:nvSpPr>
        <p:spPr>
          <a:xfrm>
            <a:off x="3593960" y="3619903"/>
            <a:ext cx="2019084" cy="856847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1F2F5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230ECC-720E-481E-BF0D-6A8F76EE6893}"/>
              </a:ext>
            </a:extLst>
          </p:cNvPr>
          <p:cNvSpPr/>
          <p:nvPr/>
        </p:nvSpPr>
        <p:spPr>
          <a:xfrm>
            <a:off x="6568174" y="3628987"/>
            <a:ext cx="1977656" cy="83867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BC9FFE-6F6E-4BF9-8366-C33BF773F8A3}"/>
              </a:ext>
            </a:extLst>
          </p:cNvPr>
          <p:cNvSpPr txBox="1"/>
          <p:nvPr/>
        </p:nvSpPr>
        <p:spPr>
          <a:xfrm>
            <a:off x="668379" y="3694383"/>
            <a:ext cx="1981200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3051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Lower Performing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C8D523-A1E1-4B35-9050-0D083253BB05}"/>
              </a:ext>
            </a:extLst>
          </p:cNvPr>
          <p:cNvSpPr txBox="1"/>
          <p:nvPr/>
        </p:nvSpPr>
        <p:spPr>
          <a:xfrm>
            <a:off x="3604064" y="3694383"/>
            <a:ext cx="1981200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3051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Medium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3051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Performing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29207E-7BDA-461D-83E6-D9D07FB4144A}"/>
              </a:ext>
            </a:extLst>
          </p:cNvPr>
          <p:cNvSpPr txBox="1"/>
          <p:nvPr/>
        </p:nvSpPr>
        <p:spPr>
          <a:xfrm>
            <a:off x="6559342" y="3694383"/>
            <a:ext cx="1981200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3051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Higher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3051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Performing</a:t>
            </a:r>
          </a:p>
        </p:txBody>
      </p:sp>
    </p:spTree>
    <p:extLst>
      <p:ext uri="{BB962C8B-B14F-4D97-AF65-F5344CB8AC3E}">
        <p14:creationId xmlns:p14="http://schemas.microsoft.com/office/powerpoint/2010/main" val="3789977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1BBCE5BB-FB0E-4F12-BE81-D2B35EA059E7}"/>
              </a:ext>
            </a:extLst>
          </p:cNvPr>
          <p:cNvSpPr txBox="1">
            <a:spLocks/>
          </p:cNvSpPr>
          <p:nvPr/>
        </p:nvSpPr>
        <p:spPr>
          <a:xfrm>
            <a:off x="8778240" y="4857751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C18E2880-FEDF-4983-83CF-FAC654FC5CE5}" type="slidenum">
              <a:rPr lang="en-US" sz="800">
                <a:solidFill>
                  <a:srgbClr val="FFFFFF"/>
                </a:solidFill>
              </a:rPr>
              <a:pPr algn="ctr">
                <a:defRPr/>
              </a:pPr>
              <a:t>21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301A55-278C-4BF3-814B-D98B9F88DDF6}"/>
              </a:ext>
            </a:extLst>
          </p:cNvPr>
          <p:cNvSpPr txBox="1"/>
          <p:nvPr/>
        </p:nvSpPr>
        <p:spPr>
          <a:xfrm>
            <a:off x="334598" y="1146682"/>
            <a:ext cx="861060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spcBef>
                <a:spcPts val="600"/>
              </a:spcBef>
              <a:spcAft>
                <a:spcPts val="1800"/>
              </a:spcAft>
              <a:buSzPct val="100000"/>
              <a:buBlip>
                <a:blip r:embed="rId2"/>
              </a:buBlip>
            </a:pPr>
            <a:r>
              <a:rPr lang="en-US" sz="2400" b="1" dirty="0">
                <a:solidFill>
                  <a:srgbClr val="FFFFFF"/>
                </a:solidFill>
              </a:rPr>
              <a:t>Purpose: </a:t>
            </a:r>
            <a:r>
              <a:rPr lang="en-US" sz="2400" dirty="0">
                <a:solidFill>
                  <a:srgbClr val="FFFFFF"/>
                </a:solidFill>
              </a:rPr>
              <a:t>To </a:t>
            </a:r>
            <a:r>
              <a:rPr lang="en-US" sz="2400" b="1" i="1" dirty="0">
                <a:solidFill>
                  <a:schemeClr val="accent1"/>
                </a:solidFill>
              </a:rPr>
              <a:t>inform comparison </a:t>
            </a:r>
            <a:r>
              <a:rPr lang="en-US" sz="2400" dirty="0">
                <a:solidFill>
                  <a:srgbClr val="FFFFFF"/>
                </a:solidFill>
              </a:rPr>
              <a:t>of Level 3 alternatives</a:t>
            </a:r>
            <a:endParaRPr lang="en-US" sz="2400" b="1" dirty="0">
              <a:solidFill>
                <a:srgbClr val="FFFFFF"/>
              </a:solidFill>
            </a:endParaRPr>
          </a:p>
          <a:p>
            <a:pPr marL="457189" indent="-457189">
              <a:spcBef>
                <a:spcPts val="1800"/>
              </a:spcBef>
              <a:spcAft>
                <a:spcPts val="600"/>
              </a:spcAft>
              <a:buSzPct val="100000"/>
              <a:buBlip>
                <a:blip r:embed="rId2"/>
              </a:buBlip>
            </a:pPr>
            <a:r>
              <a:rPr lang="en-US" sz="2400" b="1" i="1" dirty="0">
                <a:solidFill>
                  <a:srgbClr val="F3A230"/>
                </a:solidFill>
              </a:rPr>
              <a:t>Comparative estimates </a:t>
            </a:r>
            <a:r>
              <a:rPr lang="en-US" sz="2400" dirty="0">
                <a:solidFill>
                  <a:schemeClr val="bg1"/>
                </a:solidFill>
              </a:rPr>
              <a:t>for end-to-end alternatives</a:t>
            </a:r>
          </a:p>
          <a:p>
            <a:pPr marL="800089" lvl="1" indent="-457189">
              <a:spcBef>
                <a:spcPts val="600"/>
              </a:spcBef>
              <a:spcAft>
                <a:spcPts val="600"/>
              </a:spcAft>
              <a:buSzPct val="100000"/>
              <a:buBlip>
                <a:blip r:embed="rId2"/>
              </a:buBlip>
            </a:pPr>
            <a:r>
              <a:rPr lang="en-US" sz="2100" dirty="0">
                <a:solidFill>
                  <a:srgbClr val="FFFFFF"/>
                </a:solidFill>
              </a:rPr>
              <a:t>Consistent methodology (2018$; construction, real estate, etc.)</a:t>
            </a:r>
          </a:p>
          <a:p>
            <a:pPr marL="800089" lvl="1" indent="-457189">
              <a:spcBef>
                <a:spcPts val="600"/>
              </a:spcBef>
              <a:spcAft>
                <a:spcPts val="600"/>
              </a:spcAft>
              <a:buSzPct val="100000"/>
              <a:buBlip>
                <a:blip r:embed="rId2"/>
              </a:buBlip>
            </a:pPr>
            <a:r>
              <a:rPr lang="en-US" sz="2100" dirty="0">
                <a:solidFill>
                  <a:srgbClr val="FFFFFF"/>
                </a:solidFill>
              </a:rPr>
              <a:t>Based on </a:t>
            </a:r>
            <a:r>
              <a:rPr lang="en-US" sz="2100" b="1" i="1" dirty="0">
                <a:solidFill>
                  <a:srgbClr val="F3A230"/>
                </a:solidFill>
              </a:rPr>
              <a:t>limited conceptual design </a:t>
            </a:r>
            <a:r>
              <a:rPr lang="en-US" sz="2100" dirty="0">
                <a:solidFill>
                  <a:srgbClr val="FFFFFF"/>
                </a:solidFill>
              </a:rPr>
              <a:t>(less than 5% design)</a:t>
            </a:r>
          </a:p>
          <a:p>
            <a:pPr marL="800089" lvl="1" indent="-457189">
              <a:spcBef>
                <a:spcPts val="600"/>
              </a:spcBef>
              <a:spcAft>
                <a:spcPts val="600"/>
              </a:spcAft>
              <a:buSzPct val="100000"/>
              <a:buBlip>
                <a:blip r:embed="rId2"/>
              </a:buBlip>
            </a:pPr>
            <a:r>
              <a:rPr lang="en-US" sz="2100" dirty="0">
                <a:solidFill>
                  <a:srgbClr val="FFFFFF"/>
                </a:solidFill>
              </a:rPr>
              <a:t>Does not establish project budget</a:t>
            </a:r>
            <a:endParaRPr lang="en-US" sz="2400" dirty="0">
              <a:solidFill>
                <a:srgbClr val="FFFFFF"/>
              </a:solidFill>
            </a:endParaRPr>
          </a:p>
          <a:p>
            <a:pPr marL="342889" indent="-457189">
              <a:spcBef>
                <a:spcPts val="2400"/>
              </a:spcBef>
              <a:spcAft>
                <a:spcPts val="600"/>
              </a:spcAft>
              <a:buSzPct val="100000"/>
              <a:buBlip>
                <a:blip r:embed="rId2"/>
              </a:buBlip>
            </a:pPr>
            <a:r>
              <a:rPr lang="en-US" sz="2400" b="1" i="1" dirty="0">
                <a:solidFill>
                  <a:srgbClr val="F3A230"/>
                </a:solidFill>
              </a:rPr>
              <a:t>Project budget </a:t>
            </a:r>
            <a:r>
              <a:rPr lang="en-US" sz="2400" dirty="0">
                <a:solidFill>
                  <a:schemeClr val="bg1"/>
                </a:solidFill>
              </a:rPr>
              <a:t>established during final design (~ 2024)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00000"/>
            </a:pPr>
            <a:endParaRPr lang="en-US" sz="21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A50E95-06B1-42FE-8C6B-BD5A59B54DAE}"/>
              </a:ext>
            </a:extLst>
          </p:cNvPr>
          <p:cNvSpPr txBox="1"/>
          <p:nvPr/>
        </p:nvSpPr>
        <p:spPr>
          <a:xfrm>
            <a:off x="183877" y="81006"/>
            <a:ext cx="8960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53C9D4"/>
                </a:solidFill>
              </a:rPr>
              <a:t>Comparative estimates</a:t>
            </a:r>
          </a:p>
        </p:txBody>
      </p:sp>
    </p:spTree>
    <p:extLst>
      <p:ext uri="{BB962C8B-B14F-4D97-AF65-F5344CB8AC3E}">
        <p14:creationId xmlns:p14="http://schemas.microsoft.com/office/powerpoint/2010/main" val="838364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6CFD1FFF-06AE-4AFB-9043-EC24DE3FAD8F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7C6A0D-1CEB-4094-A1A8-0020BEF34867}" type="slidenum"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A50E95-06B1-42FE-8C6B-BD5A59B54DAE}"/>
              </a:ext>
            </a:extLst>
          </p:cNvPr>
          <p:cNvSpPr txBox="1"/>
          <p:nvPr/>
        </p:nvSpPr>
        <p:spPr>
          <a:xfrm>
            <a:off x="183877" y="81006"/>
            <a:ext cx="8960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53C9D4"/>
                </a:solidFill>
              </a:rPr>
              <a:t>Project budget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2552B9-B328-9149-8CA0-4563F62AC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95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324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1" y="4411980"/>
            <a:ext cx="9144000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29CFF3F5-D48E-47CC-89C4-D8602887D678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7C6A0D-1CEB-4094-A1A8-0020BEF34867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B339E1-0D36-44AF-B264-C276CBD36111}"/>
              </a:ext>
            </a:extLst>
          </p:cNvPr>
          <p:cNvSpPr txBox="1"/>
          <p:nvPr/>
        </p:nvSpPr>
        <p:spPr>
          <a:xfrm>
            <a:off x="76200" y="4440019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4FBFC8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Summary of differentiators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99786C-689B-47F3-9024-24E01BC84389}"/>
              </a:ext>
            </a:extLst>
          </p:cNvPr>
          <p:cNvSpPr/>
          <p:nvPr/>
        </p:nvSpPr>
        <p:spPr>
          <a:xfrm>
            <a:off x="6416040" y="4476750"/>
            <a:ext cx="822960" cy="128016"/>
          </a:xfrm>
          <a:prstGeom prst="rect">
            <a:avLst/>
          </a:prstGeom>
          <a:solidFill>
            <a:srgbClr val="FF66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1F2F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Lower Performing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8969A3-F3EE-4820-9404-E22FA3133C63}"/>
              </a:ext>
            </a:extLst>
          </p:cNvPr>
          <p:cNvSpPr/>
          <p:nvPr/>
        </p:nvSpPr>
        <p:spPr>
          <a:xfrm>
            <a:off x="7330440" y="4476750"/>
            <a:ext cx="822960" cy="128016"/>
          </a:xfrm>
          <a:prstGeom prst="rect">
            <a:avLst/>
          </a:prstGeom>
          <a:solidFill>
            <a:srgbClr val="FFFFCC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1F2F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Medium Performing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E5F5CA-E6B9-4213-9172-37F4AA6A109A}"/>
              </a:ext>
            </a:extLst>
          </p:cNvPr>
          <p:cNvSpPr/>
          <p:nvPr/>
        </p:nvSpPr>
        <p:spPr>
          <a:xfrm>
            <a:off x="8244840" y="4476750"/>
            <a:ext cx="822960" cy="128016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Higher Performing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276DD1-28F2-4110-8B04-A298B678E1AB}"/>
              </a:ext>
            </a:extLst>
          </p:cNvPr>
          <p:cNvSpPr txBox="1"/>
          <p:nvPr/>
        </p:nvSpPr>
        <p:spPr>
          <a:xfrm>
            <a:off x="80481" y="4215884"/>
            <a:ext cx="1982274" cy="184666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1F2F51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(1) On properties that overlap with the project footprint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7B913DEA-3D8C-462D-BC7F-F1E26918D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792965"/>
              </p:ext>
            </p:extLst>
          </p:nvPr>
        </p:nvGraphicFramePr>
        <p:xfrm>
          <a:off x="48904" y="285750"/>
          <a:ext cx="9047711" cy="2143102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3442120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479844"/>
                    </a:ext>
                  </a:extLst>
                </a:gridCol>
                <a:gridCol w="951034">
                  <a:extLst>
                    <a:ext uri="{9D8B030D-6E8A-4147-A177-3AD203B41FA5}">
                      <a16:colId xmlns:a16="http://schemas.microsoft.com/office/drawing/2014/main" val="3630422917"/>
                    </a:ext>
                  </a:extLst>
                </a:gridCol>
                <a:gridCol w="951034">
                  <a:extLst>
                    <a:ext uri="{9D8B030D-6E8A-4147-A177-3AD203B41FA5}">
                      <a16:colId xmlns:a16="http://schemas.microsoft.com/office/drawing/2014/main" val="96902105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264556877"/>
                    </a:ext>
                  </a:extLst>
                </a:gridCol>
                <a:gridCol w="938627">
                  <a:extLst>
                    <a:ext uri="{9D8B030D-6E8A-4147-A177-3AD203B41FA5}">
                      <a16:colId xmlns:a16="http://schemas.microsoft.com/office/drawing/2014/main" val="1312712523"/>
                    </a:ext>
                  </a:extLst>
                </a:gridCol>
                <a:gridCol w="936380">
                  <a:extLst>
                    <a:ext uri="{9D8B030D-6E8A-4147-A177-3AD203B41FA5}">
                      <a16:colId xmlns:a16="http://schemas.microsoft.com/office/drawing/2014/main" val="542185176"/>
                    </a:ext>
                  </a:extLst>
                </a:gridCol>
                <a:gridCol w="936380">
                  <a:extLst>
                    <a:ext uri="{9D8B030D-6E8A-4147-A177-3AD203B41FA5}">
                      <a16:colId xmlns:a16="http://schemas.microsoft.com/office/drawing/2014/main" val="3468497836"/>
                    </a:ext>
                  </a:extLst>
                </a:gridCol>
                <a:gridCol w="859536">
                  <a:extLst>
                    <a:ext uri="{9D8B030D-6E8A-4147-A177-3AD203B41FA5}">
                      <a16:colId xmlns:a16="http://schemas.microsoft.com/office/drawing/2014/main" val="2308174911"/>
                    </a:ext>
                  </a:extLst>
                </a:gridCol>
              </a:tblGrid>
              <a:tr h="13076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Evaluation Measures</a:t>
                      </a:r>
                      <a:endParaRPr lang="en-US" sz="700" dirty="0"/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ST3 Representative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262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West Seattle Elevated/C-ID 5th Ave/Downtown 6th Ave/Ballard Elevated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E3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West Seattle Tunnel/C-ID 4th Ave/Downtown 5th Ave/Ballard Tunnel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39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8329041"/>
                  </a:ext>
                </a:extLst>
              </a:tr>
              <a:tr h="2267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B54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5th Ave Cut-and-Cover International District/ Chinatown Station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5th Ave Mined International District/ Chinatown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41st Ave Alaska Junction/4th Ave Cut-and-Cover/14th Ave Ballard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42nd Ave Alaska Junction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44th Ave Alaska Junction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4th Ave Mined International District/ Chinatown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15th Ave Ballard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354249"/>
                  </a:ext>
                </a:extLst>
              </a:tr>
              <a:tr h="92762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Provide high quality rapid, reliable, and efficient peak and off-peak light rail transit service to communities in the project corridors defined in ST3.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6998110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At-grade crossings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198635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Potential service interruptions/recoverability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Medium</a:t>
                      </a:r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919971"/>
                  </a:ext>
                </a:extLst>
              </a:tr>
              <a:tr h="117242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Improve regional mobility by increasing connectivity and capacity through downtown Seattle to meet projected transit demand.</a:t>
                      </a:r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14610657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Network Integration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Higher</a:t>
                      </a:r>
                      <a:endParaRPr 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975392"/>
                  </a:ext>
                </a:extLst>
              </a:tr>
              <a:tr h="92762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Connect regional centers as described in adopted regional and local land use, transportation, and economic development plans and Sound Transit’s Regional Transit Long-Range Plan.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53851462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Accommodates future LRT extension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020412"/>
                  </a:ext>
                </a:extLst>
              </a:tr>
              <a:tr h="92762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Implement a system that is consistent with the ST3 Plan that established transit mode, corridor, and station locations and that is technically feasible and financially sustainable to build, operate, and maintain.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68024931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Potential ST3 schedule effects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866902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Potential ST3 operating plan effects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948358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Engineering constraints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313419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Constructability issues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790250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Operational constraints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129252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 costs (2018$)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+$400M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+$500M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+$1,900M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+$2,100M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+$1,900M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491631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AB257F4-9089-420B-BF5E-AA5B79F2E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635629"/>
              </p:ext>
            </p:extLst>
          </p:nvPr>
        </p:nvGraphicFramePr>
        <p:xfrm>
          <a:off x="48904" y="2419350"/>
          <a:ext cx="9034272" cy="181356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4126504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868628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33485181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3229799278"/>
                    </a:ext>
                  </a:extLst>
                </a:gridCol>
                <a:gridCol w="2871216">
                  <a:extLst>
                    <a:ext uri="{9D8B030D-6E8A-4147-A177-3AD203B41FA5}">
                      <a16:colId xmlns:a16="http://schemas.microsoft.com/office/drawing/2014/main" val="1556842686"/>
                    </a:ext>
                  </a:extLst>
                </a:gridCol>
                <a:gridCol w="932688">
                  <a:extLst>
                    <a:ext uri="{9D8B030D-6E8A-4147-A177-3AD203B41FA5}">
                      <a16:colId xmlns:a16="http://schemas.microsoft.com/office/drawing/2014/main" val="2616479883"/>
                    </a:ext>
                  </a:extLst>
                </a:gridCol>
                <a:gridCol w="859536">
                  <a:extLst>
                    <a:ext uri="{9D8B030D-6E8A-4147-A177-3AD203B41FA5}">
                      <a16:colId xmlns:a16="http://schemas.microsoft.com/office/drawing/2014/main" val="1095241911"/>
                    </a:ext>
                  </a:extLst>
                </a:gridCol>
              </a:tblGrid>
              <a:tr h="88257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Encourage equitable and sustainable urban growth in station areas through support of transit-oriented development, station access, and modal integration in a manner that is consistent with local land use plans and policies.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53286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Passenger transfers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30019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Equitable development opportunities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38119"/>
                  </a:ext>
                </a:extLst>
              </a:tr>
              <a:tr h="60884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Preserve and promote a healthy environment and economy by minimizing adverse impacts on the natural, built and social environments through sustainable practices.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715434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Parks/recreational resource effects (acres)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484938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 resource effects (acres)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&lt;0.1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83027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Fish and wildlife habitat effects (acres)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958982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Hazardous materials sites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485943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Visual effects to sensitive viewers (miles)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714399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Potentially affected properties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805630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Residential unit displacements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741153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Business displacements (square feet)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064993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Construction impacts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603967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Burden on minority/low-income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568925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Traffic circulation and access effects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464605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Effects on transportation facilities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06765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Effects on freight movement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340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4870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1BBCE5BB-FB0E-4F12-BE81-D2B35EA059E7}"/>
              </a:ext>
            </a:extLst>
          </p:cNvPr>
          <p:cNvSpPr txBox="1">
            <a:spLocks/>
          </p:cNvSpPr>
          <p:nvPr/>
        </p:nvSpPr>
        <p:spPr>
          <a:xfrm>
            <a:off x="8778240" y="4857751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C18E2880-FEDF-4983-83CF-FAC654FC5CE5}" type="slidenum">
              <a:rPr lang="en-US" sz="800">
                <a:solidFill>
                  <a:srgbClr val="FFFFFF"/>
                </a:solidFill>
              </a:rPr>
              <a:pPr algn="ctr">
                <a:defRPr/>
              </a:pPr>
              <a:t>24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A50E95-06B1-42FE-8C6B-BD5A59B54DAE}"/>
              </a:ext>
            </a:extLst>
          </p:cNvPr>
          <p:cNvSpPr txBox="1"/>
          <p:nvPr/>
        </p:nvSpPr>
        <p:spPr>
          <a:xfrm>
            <a:off x="183877" y="81006"/>
            <a:ext cx="8960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53C9D4"/>
                </a:solidFill>
              </a:rPr>
              <a:t>Comparative estimates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02504" y="922021"/>
            <a:ext cx="6807335" cy="3135326"/>
            <a:chOff x="431665" y="971550"/>
            <a:chExt cx="6807335" cy="3135326"/>
          </a:xfrm>
        </p:grpSpPr>
        <p:cxnSp>
          <p:nvCxnSpPr>
            <p:cNvPr id="4" name="Straight Arrow Connector 3"/>
            <p:cNvCxnSpPr>
              <a:endCxn id="15" idx="3"/>
            </p:cNvCxnSpPr>
            <p:nvPr/>
          </p:nvCxnSpPr>
          <p:spPr>
            <a:xfrm flipV="1">
              <a:off x="1143000" y="1110050"/>
              <a:ext cx="0" cy="299010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1143000" y="4106876"/>
              <a:ext cx="6096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57200" y="971550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</a:rPr>
                <a:t>10</a:t>
              </a: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1143000" y="3802076"/>
              <a:ext cx="6019800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143000" y="3504206"/>
              <a:ext cx="6019800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143000" y="3206333"/>
              <a:ext cx="6019800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143000" y="2908460"/>
              <a:ext cx="6019800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143000" y="2610587"/>
              <a:ext cx="6019800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1130114" y="2312714"/>
              <a:ext cx="6019800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130114" y="2014841"/>
              <a:ext cx="6019800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130114" y="1716968"/>
              <a:ext cx="6019800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143000" y="1419095"/>
              <a:ext cx="6019800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130114" y="1121222"/>
              <a:ext cx="6019800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42" name="Rectangle 41"/>
            <p:cNvSpPr/>
            <p:nvPr/>
          </p:nvSpPr>
          <p:spPr>
            <a:xfrm>
              <a:off x="2006413" y="1869434"/>
              <a:ext cx="381000" cy="223071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000501" y="1738273"/>
              <a:ext cx="381000" cy="236860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994588" y="1286351"/>
              <a:ext cx="381000" cy="281380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09600" y="2472087"/>
              <a:ext cx="533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 rot="16200000">
              <a:off x="-194106" y="2505620"/>
              <a:ext cx="15285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</a:rPr>
                <a:t>2018 $ in billions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09600" y="2784074"/>
              <a:ext cx="533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09600" y="3067833"/>
              <a:ext cx="533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09600" y="3365706"/>
              <a:ext cx="533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09600" y="3669696"/>
              <a:ext cx="533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09600" y="2174341"/>
              <a:ext cx="533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09600" y="1879848"/>
              <a:ext cx="533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09600" y="1576668"/>
              <a:ext cx="533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09600" y="1275737"/>
              <a:ext cx="533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</a:rPr>
                <a:t>9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415877" y="4175008"/>
            <a:ext cx="1092574" cy="700634"/>
            <a:chOff x="1650626" y="4232636"/>
            <a:chExt cx="1092574" cy="700634"/>
          </a:xfrm>
        </p:grpSpPr>
        <p:sp>
          <p:nvSpPr>
            <p:cNvPr id="18" name="TextBox 17"/>
            <p:cNvSpPr txBox="1"/>
            <p:nvPr/>
          </p:nvSpPr>
          <p:spPr>
            <a:xfrm>
              <a:off x="1650626" y="4425439"/>
              <a:ext cx="109257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ST3 Representative Project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2055291" y="4232636"/>
              <a:ext cx="283243" cy="137160"/>
              <a:chOff x="2043015" y="4264444"/>
              <a:chExt cx="283243" cy="137160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2043015" y="4264444"/>
                <a:ext cx="137160" cy="137160"/>
              </a:xfrm>
              <a:prstGeom prst="rect">
                <a:avLst/>
              </a:prstGeom>
              <a:solidFill>
                <a:srgbClr val="3DB54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2189098" y="4264444"/>
                <a:ext cx="137160" cy="137160"/>
              </a:xfrm>
              <a:prstGeom prst="rect">
                <a:avLst/>
              </a:prstGeom>
              <a:solidFill>
                <a:srgbClr val="E9262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3249650" y="4175008"/>
            <a:ext cx="1424377" cy="847052"/>
            <a:chOff x="3480546" y="4239298"/>
            <a:chExt cx="1424377" cy="847052"/>
          </a:xfrm>
        </p:grpSpPr>
        <p:sp>
          <p:nvSpPr>
            <p:cNvPr id="19" name="TextBox 18"/>
            <p:cNvSpPr txBox="1"/>
            <p:nvPr/>
          </p:nvSpPr>
          <p:spPr>
            <a:xfrm>
              <a:off x="3480546" y="4440019"/>
              <a:ext cx="1424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>
                  <a:solidFill>
                    <a:schemeClr val="bg1"/>
                  </a:solidFill>
                  <a:cs typeface="Arial" charset="0"/>
                </a:rPr>
                <a:t>West Seattle Elevated/ C-ID 5th Ave/</a:t>
              </a:r>
              <a:br>
                <a:rPr lang="en-US" sz="900" dirty="0">
                  <a:solidFill>
                    <a:schemeClr val="bg1"/>
                  </a:solidFill>
                  <a:cs typeface="Arial" charset="0"/>
                </a:rPr>
              </a:br>
              <a:r>
                <a:rPr lang="en-US" sz="900" dirty="0">
                  <a:solidFill>
                    <a:schemeClr val="bg1"/>
                  </a:solidFill>
                  <a:cs typeface="Arial" charset="0"/>
                </a:rPr>
                <a:t>Downtown 6th Ave/ Ballard Elevated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4049378" y="4239298"/>
              <a:ext cx="283243" cy="137160"/>
              <a:chOff x="4004222" y="4262743"/>
              <a:chExt cx="283243" cy="137160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4004222" y="4262743"/>
                <a:ext cx="137160" cy="137160"/>
              </a:xfrm>
              <a:prstGeom prst="rect">
                <a:avLst/>
              </a:prstGeom>
              <a:solidFill>
                <a:srgbClr val="8B5E3C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4150305" y="4262743"/>
                <a:ext cx="137160" cy="137160"/>
              </a:xfrm>
              <a:prstGeom prst="rect">
                <a:avLst/>
              </a:prstGeom>
              <a:solidFill>
                <a:srgbClr val="FBB04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5270125" y="4175008"/>
            <a:ext cx="1371603" cy="843313"/>
            <a:chOff x="5499286" y="4237416"/>
            <a:chExt cx="1371603" cy="843313"/>
          </a:xfrm>
        </p:grpSpPr>
        <p:sp>
          <p:nvSpPr>
            <p:cNvPr id="21" name="TextBox 20"/>
            <p:cNvSpPr txBox="1"/>
            <p:nvPr/>
          </p:nvSpPr>
          <p:spPr>
            <a:xfrm>
              <a:off x="5499286" y="4434398"/>
              <a:ext cx="13716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>
                  <a:solidFill>
                    <a:schemeClr val="bg1"/>
                  </a:solidFill>
                  <a:cs typeface="Arial" charset="0"/>
                </a:rPr>
                <a:t>West Seattle Tunnel/ C-ID 4th Ave/</a:t>
              </a:r>
              <a:br>
                <a:rPr lang="en-US" sz="900" dirty="0">
                  <a:solidFill>
                    <a:schemeClr val="bg1"/>
                  </a:solidFill>
                  <a:cs typeface="Arial" charset="0"/>
                </a:rPr>
              </a:br>
              <a:r>
                <a:rPr lang="en-US" sz="900" dirty="0">
                  <a:solidFill>
                    <a:schemeClr val="bg1"/>
                  </a:solidFill>
                  <a:cs typeface="Arial" charset="0"/>
                </a:rPr>
                <a:t>Downtown 5th Ave/ Ballard Tunnel</a:t>
              </a: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6041121" y="4237416"/>
              <a:ext cx="283243" cy="137160"/>
              <a:chOff x="6064804" y="4260861"/>
              <a:chExt cx="283243" cy="137160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6064804" y="4260861"/>
                <a:ext cx="137160" cy="137160"/>
              </a:xfrm>
              <a:prstGeom prst="rect">
                <a:avLst/>
              </a:prstGeom>
              <a:solidFill>
                <a:srgbClr val="2B399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6210887" y="4260861"/>
                <a:ext cx="137160" cy="137160"/>
              </a:xfrm>
              <a:prstGeom prst="rect">
                <a:avLst/>
              </a:prstGeom>
              <a:solidFill>
                <a:srgbClr val="00AEE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70" name="TextBox 69"/>
          <p:cNvSpPr txBox="1"/>
          <p:nvPr/>
        </p:nvSpPr>
        <p:spPr>
          <a:xfrm>
            <a:off x="7296445" y="2251307"/>
            <a:ext cx="1707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dirty="0">
                <a:solidFill>
                  <a:schemeClr val="bg1"/>
                </a:solidFill>
              </a:rPr>
              <a:t>Estimates based on limited conceptual design for the purpose of comparing alternatives only. Project budget established during final design (~2024).</a:t>
            </a:r>
          </a:p>
        </p:txBody>
      </p:sp>
    </p:spTree>
    <p:extLst>
      <p:ext uri="{BB962C8B-B14F-4D97-AF65-F5344CB8AC3E}">
        <p14:creationId xmlns:p14="http://schemas.microsoft.com/office/powerpoint/2010/main" val="21170430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19B94FC3-DC05-42AA-9EAA-71448E256B5C}"/>
              </a:ext>
            </a:extLst>
          </p:cNvPr>
          <p:cNvSpPr txBox="1">
            <a:spLocks/>
          </p:cNvSpPr>
          <p:nvPr/>
        </p:nvSpPr>
        <p:spPr>
          <a:xfrm>
            <a:off x="685800" y="2114550"/>
            <a:ext cx="7848600" cy="17526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ts val="300"/>
              </a:spcBef>
              <a:spcAft>
                <a:spcPct val="0"/>
              </a:spcAft>
              <a:buFontTx/>
              <a:buNone/>
              <a:defRPr sz="6000" b="1" i="1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0" indent="0" algn="l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i="1" kern="1200">
                <a:solidFill>
                  <a:srgbClr val="F4A331"/>
                </a:solidFill>
                <a:latin typeface="+mn-lt"/>
                <a:ea typeface="ＭＳ Ｐゴシック" charset="0"/>
                <a:cs typeface="+mn-cs"/>
              </a:defRPr>
            </a:lvl2pPr>
            <a:lvl3pPr marL="457200" indent="-228600" algn="l" rtl="0" eaLnBrk="1" fontAlgn="base" hangingPunct="1">
              <a:spcBef>
                <a:spcPts val="3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rgbClr val="1F3051"/>
                </a:solidFill>
                <a:latin typeface="+mn-lt"/>
                <a:ea typeface="ＭＳ Ｐゴシック" charset="0"/>
                <a:cs typeface="+mn-cs"/>
              </a:defRPr>
            </a:lvl3pPr>
            <a:lvl4pPr marL="0" indent="0" algn="l" rtl="0" eaLnBrk="1" fontAlgn="base" hangingPunct="1">
              <a:spcBef>
                <a:spcPts val="30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28600" indent="-228600" algn="l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Potential mix-and-match opportunities</a:t>
            </a:r>
          </a:p>
        </p:txBody>
      </p:sp>
    </p:spTree>
    <p:extLst>
      <p:ext uri="{BB962C8B-B14F-4D97-AF65-F5344CB8AC3E}">
        <p14:creationId xmlns:p14="http://schemas.microsoft.com/office/powerpoint/2010/main" val="18714267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819150"/>
            <a:ext cx="8229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ST3 Representative Project</a:t>
            </a:r>
          </a:p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West Seattle Elevated/ C-ID 5th Ave/</a:t>
            </a:r>
            <a:b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</a:b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Downtown 6th Ave/ Ballard Elevated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C-ID station options: 5th Ave Cut-and-Cover and 5th Ave Mined</a:t>
            </a:r>
          </a:p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West Seattle Tunnel/ C-ID 4th Ave/</a:t>
            </a:r>
            <a:b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</a:b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Downtown 5th Ave/ Ballard Tunnel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Junction station options: 41st Ave, 42nd Ave and 44th Ave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C-ID station options: 4th Ave Cut-and-Cover and 4th Ave Mined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Ballard station options: 14th Ave and 15th Ave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877" y="81006"/>
            <a:ext cx="8960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rgbClr val="53C9D4"/>
                </a:solidFill>
              </a:rPr>
              <a:t>Summary of Level 3 alternatives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B8731-14F1-4E51-BE83-4D5062FD9E0C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>
                <a:solidFill>
                  <a:srgbClr val="FFFFFF"/>
                </a:solidFill>
              </a:rPr>
              <a:pPr algn="ctr">
                <a:defRPr/>
              </a:pPr>
              <a:t>26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56014" y="1352550"/>
            <a:ext cx="275773" cy="533400"/>
          </a:xfrm>
          <a:prstGeom prst="rightArrow">
            <a:avLst>
              <a:gd name="adj1" fmla="val 100000"/>
              <a:gd name="adj2" fmla="val 100000"/>
            </a:avLst>
          </a:prstGeom>
          <a:solidFill>
            <a:srgbClr val="EE3E8E"/>
          </a:solidFill>
          <a:ln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E3E8E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76054" y="1276350"/>
            <a:ext cx="7833360" cy="1356518"/>
          </a:xfrm>
          <a:prstGeom prst="roundRect">
            <a:avLst>
              <a:gd name="adj" fmla="val 10425"/>
            </a:avLst>
          </a:prstGeom>
          <a:noFill/>
          <a:ln w="38100"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139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1" y="4411980"/>
            <a:ext cx="9144000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29CFF3F5-D48E-47CC-89C4-D8602887D678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 smtClean="0">
                <a:solidFill>
                  <a:srgbClr val="FFFFFF"/>
                </a:solidFill>
              </a:rPr>
              <a:pPr algn="ctr">
                <a:defRPr/>
              </a:pPr>
              <a:t>27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811AAA-21A6-4FD9-80D6-F6931D3C8D3F}"/>
              </a:ext>
            </a:extLst>
          </p:cNvPr>
          <p:cNvSpPr txBox="1"/>
          <p:nvPr/>
        </p:nvSpPr>
        <p:spPr>
          <a:xfrm>
            <a:off x="76199" y="4369653"/>
            <a:ext cx="9067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50BFC8"/>
                </a:solidFill>
              </a:rPr>
              <a:t>West Seattle Elevated/ C-ID 5th Ave/ Downtown 6th Ave/  Ballard Elevated</a:t>
            </a:r>
            <a:r>
              <a:rPr lang="en-US" sz="2400" dirty="0">
                <a:solidFill>
                  <a:srgbClr val="FFFFFF"/>
                </a:solidFill>
                <a:ea typeface="Arial" charset="0"/>
                <a:cs typeface="Arial" charset="0"/>
              </a:rPr>
              <a:t> – Potential mix-and-match opportunities </a:t>
            </a:r>
            <a:endParaRPr lang="en-US" sz="2400" b="1" i="1" dirty="0">
              <a:solidFill>
                <a:srgbClr val="50BFC8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1693A2-CE3C-486C-AABC-35C1F859AA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7" r="3333"/>
          <a:stretch/>
        </p:blipFill>
        <p:spPr>
          <a:xfrm>
            <a:off x="0" y="0"/>
            <a:ext cx="9144000" cy="4417418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 flipH="1">
            <a:off x="1676400" y="1581150"/>
            <a:ext cx="1066800" cy="582513"/>
          </a:xfrm>
          <a:prstGeom prst="wedgeRoundRectCallout">
            <a:avLst>
              <a:gd name="adj1" fmla="val 88716"/>
              <a:gd name="adj2" fmla="val 61595"/>
              <a:gd name="adj3" fmla="val 1666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rgbClr val="FFFFFF"/>
                </a:solidFill>
              </a:rPr>
              <a:t>Crossing on north (instead of south) side of existing bridge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3733800" y="1937742"/>
            <a:ext cx="1219200" cy="494169"/>
          </a:xfrm>
          <a:prstGeom prst="wedgeRoundRectCallout">
            <a:avLst>
              <a:gd name="adj1" fmla="val 36032"/>
              <a:gd name="adj2" fmla="val 161457"/>
              <a:gd name="adj3" fmla="val 1666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rgbClr val="FFFFFF"/>
                </a:solidFill>
              </a:rPr>
              <a:t>5</a:t>
            </a:r>
            <a:r>
              <a:rPr lang="en-US" sz="800" b="1" baseline="30000" dirty="0">
                <a:solidFill>
                  <a:srgbClr val="FFFFFF"/>
                </a:solidFill>
              </a:rPr>
              <a:t>th</a:t>
            </a:r>
            <a:r>
              <a:rPr lang="en-US" sz="800" b="1" dirty="0">
                <a:solidFill>
                  <a:srgbClr val="FFFFFF"/>
                </a:solidFill>
              </a:rPr>
              <a:t>/Harrison (instead of 6</a:t>
            </a:r>
            <a:r>
              <a:rPr lang="en-US" sz="800" b="1" baseline="30000" dirty="0">
                <a:solidFill>
                  <a:srgbClr val="FFFFFF"/>
                </a:solidFill>
              </a:rPr>
              <a:t>th</a:t>
            </a:r>
            <a:r>
              <a:rPr lang="en-US" sz="800" b="1" dirty="0">
                <a:solidFill>
                  <a:srgbClr val="FFFFFF"/>
                </a:solidFill>
              </a:rPr>
              <a:t>/Mercer) route through Downtown</a:t>
            </a:r>
          </a:p>
        </p:txBody>
      </p:sp>
      <p:sp>
        <p:nvSpPr>
          <p:cNvPr id="15" name="Rounded Rectangular Callout 14"/>
          <p:cNvSpPr/>
          <p:nvPr/>
        </p:nvSpPr>
        <p:spPr>
          <a:xfrm flipH="1">
            <a:off x="6019800" y="1344531"/>
            <a:ext cx="1219199" cy="474744"/>
          </a:xfrm>
          <a:prstGeom prst="wedgeRoundRectCallout">
            <a:avLst>
              <a:gd name="adj1" fmla="val 60431"/>
              <a:gd name="adj2" fmla="val -91241"/>
              <a:gd name="adj3" fmla="val 1666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rgbClr val="FFFFFF"/>
                </a:solidFill>
              </a:rPr>
              <a:t>Station near Prospect St (instead of </a:t>
            </a:r>
            <a:r>
              <a:rPr lang="en-US" sz="800" b="1" dirty="0" err="1">
                <a:solidFill>
                  <a:srgbClr val="FFFFFF"/>
                </a:solidFill>
              </a:rPr>
              <a:t>Galer</a:t>
            </a:r>
            <a:r>
              <a:rPr lang="en-US" sz="800" b="1" dirty="0">
                <a:solidFill>
                  <a:srgbClr val="FFFFFF"/>
                </a:solidFill>
              </a:rPr>
              <a:t> St)</a:t>
            </a:r>
          </a:p>
        </p:txBody>
      </p:sp>
    </p:spTree>
    <p:extLst>
      <p:ext uri="{BB962C8B-B14F-4D97-AF65-F5344CB8AC3E}">
        <p14:creationId xmlns:p14="http://schemas.microsoft.com/office/powerpoint/2010/main" val="3991752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819150"/>
            <a:ext cx="8229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ST3 Representative Project</a:t>
            </a:r>
          </a:p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West Seattle Elevated/ C-ID 5th Ave/</a:t>
            </a:r>
            <a:b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</a:b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Downtown 6th Ave/ Ballard Elevated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C-ID station options: 5th Ave Cut-and-Cover and 5th Ave Mined</a:t>
            </a:r>
          </a:p>
          <a:p>
            <a:pPr marL="457200" indent="-457200">
              <a:spcBef>
                <a:spcPts val="6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</a:pP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West Seattle Tunnel/ C-ID 4th Ave/</a:t>
            </a:r>
            <a:b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</a:br>
            <a:r>
              <a:rPr lang="en-US" sz="2000" b="1" dirty="0">
                <a:solidFill>
                  <a:srgbClr val="F4A331"/>
                </a:solidFill>
                <a:latin typeface="Arial"/>
                <a:cs typeface="Arial" charset="0"/>
              </a:rPr>
              <a:t>Downtown 5th Ave/ Ballard Tunnel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Junction station options: 41st Ave, 42nd Ave and 44th Ave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C-ID station options: 4th Ave Cut-and-Cover and 4th Ave Mined</a:t>
            </a:r>
          </a:p>
          <a:p>
            <a:pPr marL="914400" lvl="1" indent="-457200">
              <a:spcBef>
                <a:spcPts val="60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Ballard station options: 14th Ave and 15th Ave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877" y="81006"/>
            <a:ext cx="8960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rgbClr val="53C9D4"/>
                </a:solidFill>
              </a:rPr>
              <a:t>Summary of Level 3 alternatives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B8731-14F1-4E51-BE83-4D5062FD9E0C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>
                <a:solidFill>
                  <a:srgbClr val="FFFFFF"/>
                </a:solidFill>
              </a:rPr>
              <a:pPr algn="ctr">
                <a:defRPr/>
              </a:pPr>
              <a:t>28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76054" y="2571750"/>
            <a:ext cx="7833360" cy="2362200"/>
          </a:xfrm>
          <a:prstGeom prst="roundRect">
            <a:avLst>
              <a:gd name="adj" fmla="val 7148"/>
            </a:avLst>
          </a:prstGeom>
          <a:noFill/>
          <a:ln w="38100"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56014" y="2647950"/>
            <a:ext cx="275773" cy="533400"/>
          </a:xfrm>
          <a:prstGeom prst="rightArrow">
            <a:avLst>
              <a:gd name="adj1" fmla="val 100000"/>
              <a:gd name="adj2" fmla="val 100000"/>
            </a:avLst>
          </a:prstGeom>
          <a:solidFill>
            <a:srgbClr val="EE3E8E"/>
          </a:solidFill>
          <a:ln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559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54A36A-F1EF-4719-91C9-BE3882D018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r="2500" b="280"/>
          <a:stretch/>
        </p:blipFill>
        <p:spPr>
          <a:xfrm>
            <a:off x="0" y="93009"/>
            <a:ext cx="9144000" cy="432768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-1" y="4411980"/>
            <a:ext cx="9144000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29CFF3F5-D48E-47CC-89C4-D8602887D678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 smtClean="0">
                <a:solidFill>
                  <a:srgbClr val="FFFFFF"/>
                </a:solidFill>
              </a:rPr>
              <a:pPr algn="ctr">
                <a:defRPr/>
              </a:pPr>
              <a:t>29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FFF4F-CE52-4167-A398-61261A2304C7}"/>
              </a:ext>
            </a:extLst>
          </p:cNvPr>
          <p:cNvSpPr txBox="1"/>
          <p:nvPr/>
        </p:nvSpPr>
        <p:spPr>
          <a:xfrm>
            <a:off x="76199" y="4368800"/>
            <a:ext cx="8839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50BFC8"/>
                </a:solidFill>
              </a:rPr>
              <a:t>West Seattle Tunnel/ C-ID 4th Ave/ Downtown 5th Ave/  Ballard Tunnel</a:t>
            </a:r>
            <a:r>
              <a:rPr lang="en-US" sz="2400" dirty="0">
                <a:solidFill>
                  <a:srgbClr val="FFFFFF"/>
                </a:solidFill>
                <a:ea typeface="Arial" charset="0"/>
                <a:cs typeface="Arial" charset="0"/>
              </a:rPr>
              <a:t> – Potential mix-and-match opportunities </a:t>
            </a:r>
            <a:endParaRPr lang="en-US" sz="2400" b="1" i="1" dirty="0">
              <a:solidFill>
                <a:srgbClr val="50BFC8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1447801" y="381329"/>
            <a:ext cx="1143000" cy="614700"/>
          </a:xfrm>
          <a:prstGeom prst="wedgeRoundRectCallout">
            <a:avLst>
              <a:gd name="adj1" fmla="val -79946"/>
              <a:gd name="adj2" fmla="val 30579"/>
              <a:gd name="adj3" fmla="val 16667"/>
            </a:avLst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82055" y="397806"/>
            <a:ext cx="107512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FFFFFF"/>
                </a:solidFill>
                <a:latin typeface="Arial"/>
              </a:rPr>
              <a:t>Elevated (instead of tunnel) Alaska Junction and Avalon stations</a:t>
            </a:r>
            <a:endParaRPr lang="en-US" sz="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" name="Rounded Rectangular Callout 22"/>
          <p:cNvSpPr/>
          <p:nvPr/>
        </p:nvSpPr>
        <p:spPr>
          <a:xfrm>
            <a:off x="3744259" y="3638550"/>
            <a:ext cx="1284941" cy="485255"/>
          </a:xfrm>
          <a:prstGeom prst="wedgeRoundRectCallout">
            <a:avLst>
              <a:gd name="adj1" fmla="val -69070"/>
              <a:gd name="adj2" fmla="val -52420"/>
              <a:gd name="adj3" fmla="val 16667"/>
            </a:avLst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rgbClr val="1F305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744259" y="3681973"/>
            <a:ext cx="136114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FFFFFF"/>
                </a:solidFill>
              </a:rPr>
              <a:t>5</a:t>
            </a:r>
            <a:r>
              <a:rPr lang="en-US" sz="800" b="1" baseline="30000" dirty="0">
                <a:solidFill>
                  <a:srgbClr val="FFFFFF"/>
                </a:solidFill>
              </a:rPr>
              <a:t>th</a:t>
            </a:r>
            <a:r>
              <a:rPr lang="en-US" sz="800" b="1" dirty="0">
                <a:solidFill>
                  <a:srgbClr val="FFFFFF"/>
                </a:solidFill>
              </a:rPr>
              <a:t> Ave (instead of 4</a:t>
            </a:r>
            <a:r>
              <a:rPr lang="en-US" sz="800" b="1" baseline="30000" dirty="0">
                <a:solidFill>
                  <a:srgbClr val="FFFFFF"/>
                </a:solidFill>
              </a:rPr>
              <a:t>th</a:t>
            </a:r>
            <a:r>
              <a:rPr lang="en-US" sz="800" b="1" dirty="0">
                <a:solidFill>
                  <a:srgbClr val="FFFFFF"/>
                </a:solidFill>
              </a:rPr>
              <a:t> Ave) Chinatown/ID station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8001001" y="1747271"/>
            <a:ext cx="1088074" cy="485219"/>
          </a:xfrm>
          <a:prstGeom prst="wedgeRoundRectCallout">
            <a:avLst>
              <a:gd name="adj1" fmla="val 10877"/>
              <a:gd name="adj2" fmla="val -104150"/>
              <a:gd name="adj3" fmla="val 16667"/>
            </a:avLst>
          </a:prstGeom>
          <a:solidFill>
            <a:srgbClr val="1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979810" y="1747649"/>
            <a:ext cx="1109265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FFFFFF"/>
                </a:solidFill>
              </a:rPr>
              <a:t>Elevated (instead of tunnel) Ballard station </a:t>
            </a:r>
          </a:p>
        </p:txBody>
      </p:sp>
    </p:spTree>
    <p:extLst>
      <p:ext uri="{BB962C8B-B14F-4D97-AF65-F5344CB8AC3E}">
        <p14:creationId xmlns:p14="http://schemas.microsoft.com/office/powerpoint/2010/main" val="23458812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49530"/>
            <a:ext cx="9265918" cy="521208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" y="-49530"/>
            <a:ext cx="9265918" cy="5212080"/>
          </a:xfrm>
          <a:prstGeom prst="rect">
            <a:avLst/>
          </a:prstGeom>
          <a:solidFill>
            <a:srgbClr val="1F3051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4840" y="1962150"/>
            <a:ext cx="73532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37113566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018050"/>
              </p:ext>
            </p:extLst>
          </p:nvPr>
        </p:nvGraphicFramePr>
        <p:xfrm>
          <a:off x="457200" y="819150"/>
          <a:ext cx="8321040" cy="3657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66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0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3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1200" b="1" dirty="0"/>
                        <a:t>SAG Meeting #12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Jan 30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evaluation results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 Meeting #6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 1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evaluation results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 b="1" dirty="0"/>
                        <a:t>EIS Scoping </a:t>
                      </a:r>
                    </a:p>
                    <a:p>
                      <a:r>
                        <a:rPr lang="en-US" sz="1000" b="1" dirty="0"/>
                        <a:t>Open Houses / Neighborhood Forums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 27, 28 &amp; March 7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evaluation results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 b="1" dirty="0"/>
                        <a:t>ELG Meeting #7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March 29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CID station focus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 b="1" dirty="0"/>
                        <a:t>SAG Meeting #13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April 17 or 18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recommendations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ELG Meeting #8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April 26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3 recommendations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Sound</a:t>
                      </a:r>
                      <a:r>
                        <a:rPr lang="en-US" sz="1200" b="1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Transit 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System Expan</a:t>
                      </a:r>
                      <a:r>
                        <a:rPr lang="en-US" sz="1000" b="1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sion Committee</a:t>
                      </a:r>
                      <a:endParaRPr lang="en-US" sz="10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9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Identify preferred alternative (and other EIS alternatives)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Sound Transit 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Full Board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F2F5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23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Identify preferred alternative (and other EIS alternatives)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06CD9-B95F-4388-9BC3-2F9DF1811E6E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>
                <a:solidFill>
                  <a:srgbClr val="FFFFFF"/>
                </a:solidFill>
              </a:rPr>
              <a:pPr algn="ctr">
                <a:defRPr/>
              </a:pPr>
              <a:t>31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A50E95-06B1-42FE-8C6B-BD5A59B54DAE}"/>
              </a:ext>
            </a:extLst>
          </p:cNvPr>
          <p:cNvSpPr txBox="1"/>
          <p:nvPr/>
        </p:nvSpPr>
        <p:spPr>
          <a:xfrm>
            <a:off x="183877" y="81006"/>
            <a:ext cx="8960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53C9D4"/>
                </a:solidFill>
              </a:rPr>
              <a:t>Next steps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727565"/>
            <a:ext cx="8305800" cy="443477"/>
          </a:xfrm>
          <a:prstGeom prst="roundRect">
            <a:avLst/>
          </a:prstGeom>
          <a:noFill/>
          <a:ln w="38100"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E3E8E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152400" y="1614770"/>
            <a:ext cx="275773" cy="669067"/>
          </a:xfrm>
          <a:prstGeom prst="rightArrow">
            <a:avLst>
              <a:gd name="adj1" fmla="val 100000"/>
              <a:gd name="adj2" fmla="val 100000"/>
            </a:avLst>
          </a:prstGeom>
          <a:solidFill>
            <a:srgbClr val="EE3E8E"/>
          </a:solidFill>
          <a:ln>
            <a:solidFill>
              <a:srgbClr val="EE3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2464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163772" cy="5143500"/>
          </a:xfrm>
          <a:prstGeom prst="rect">
            <a:avLst/>
          </a:prstGeom>
          <a:solidFill>
            <a:srgbClr val="1F3051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93900" y="3299365"/>
            <a:ext cx="6455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spc="100" dirty="0">
                <a:solidFill>
                  <a:srgbClr val="FFFFFF"/>
                </a:solidFill>
              </a:rPr>
              <a:t>soundtransit.org/</a:t>
            </a:r>
            <a:r>
              <a:rPr lang="en-US" sz="3200" b="1" i="1" spc="100" dirty="0">
                <a:solidFill>
                  <a:srgbClr val="FFFFFF"/>
                </a:solidFill>
              </a:rPr>
              <a:t>wsblink</a:t>
            </a:r>
          </a:p>
        </p:txBody>
      </p:sp>
      <p:cxnSp>
        <p:nvCxnSpPr>
          <p:cNvPr id="4" name="Elbow Connector 3"/>
          <p:cNvCxnSpPr/>
          <p:nvPr/>
        </p:nvCxnSpPr>
        <p:spPr>
          <a:xfrm rot="5400000" flipH="1" flipV="1">
            <a:off x="-1528142" y="1925707"/>
            <a:ext cx="5143501" cy="1292086"/>
          </a:xfrm>
          <a:prstGeom prst="bentConnector3">
            <a:avLst>
              <a:gd name="adj1" fmla="val 54291"/>
            </a:avLst>
          </a:prstGeom>
          <a:ln w="127000">
            <a:solidFill>
              <a:srgbClr val="F159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rot="5400000" flipH="1" flipV="1">
            <a:off x="8003482" y="3873776"/>
            <a:ext cx="1724443" cy="815007"/>
          </a:xfrm>
          <a:prstGeom prst="bentConnector3">
            <a:avLst>
              <a:gd name="adj1" fmla="val 50000"/>
            </a:avLst>
          </a:prstGeom>
          <a:ln w="127000">
            <a:solidFill>
              <a:srgbClr val="35B6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-219340" y="-171450"/>
            <a:ext cx="1625725" cy="2249556"/>
          </a:xfrm>
          <a:prstGeom prst="rect">
            <a:avLst/>
          </a:prstGeom>
          <a:noFill/>
          <a:ln w="127000">
            <a:solidFill>
              <a:srgbClr val="F99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5717" y="4247469"/>
            <a:ext cx="2548539" cy="3920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6100192" y="3375565"/>
            <a:ext cx="458573" cy="46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420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0CC7A890-06CA-44D1-93C0-0B7C9F57BBA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523" y="17022"/>
          <a:ext cx="9044858" cy="4307328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3442120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479844"/>
                    </a:ext>
                  </a:extLst>
                </a:gridCol>
                <a:gridCol w="951034">
                  <a:extLst>
                    <a:ext uri="{9D8B030D-6E8A-4147-A177-3AD203B41FA5}">
                      <a16:colId xmlns:a16="http://schemas.microsoft.com/office/drawing/2014/main" val="3630422917"/>
                    </a:ext>
                  </a:extLst>
                </a:gridCol>
                <a:gridCol w="951034">
                  <a:extLst>
                    <a:ext uri="{9D8B030D-6E8A-4147-A177-3AD203B41FA5}">
                      <a16:colId xmlns:a16="http://schemas.microsoft.com/office/drawing/2014/main" val="96902105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264556877"/>
                    </a:ext>
                  </a:extLst>
                </a:gridCol>
                <a:gridCol w="936178">
                  <a:extLst>
                    <a:ext uri="{9D8B030D-6E8A-4147-A177-3AD203B41FA5}">
                      <a16:colId xmlns:a16="http://schemas.microsoft.com/office/drawing/2014/main" val="1312712523"/>
                    </a:ext>
                  </a:extLst>
                </a:gridCol>
                <a:gridCol w="936178">
                  <a:extLst>
                    <a:ext uri="{9D8B030D-6E8A-4147-A177-3AD203B41FA5}">
                      <a16:colId xmlns:a16="http://schemas.microsoft.com/office/drawing/2014/main" val="542185176"/>
                    </a:ext>
                  </a:extLst>
                </a:gridCol>
                <a:gridCol w="936178">
                  <a:extLst>
                    <a:ext uri="{9D8B030D-6E8A-4147-A177-3AD203B41FA5}">
                      <a16:colId xmlns:a16="http://schemas.microsoft.com/office/drawing/2014/main" val="3468497836"/>
                    </a:ext>
                  </a:extLst>
                </a:gridCol>
                <a:gridCol w="859536">
                  <a:extLst>
                    <a:ext uri="{9D8B030D-6E8A-4147-A177-3AD203B41FA5}">
                      <a16:colId xmlns:a16="http://schemas.microsoft.com/office/drawing/2014/main" val="2308174911"/>
                    </a:ext>
                  </a:extLst>
                </a:gridCol>
              </a:tblGrid>
              <a:tr h="13076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Evaluation Measures</a:t>
                      </a:r>
                      <a:endParaRPr lang="en-US" sz="700" dirty="0"/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ST3 Representative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262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West Seattle Elevated/C-ID 5th Ave/Downtown 6th Ave/Ballard Elevated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E3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West Seattle Tunnel/C-ID 4th Ave/Downtown 5th Ave/Ballard Tunnel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39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8329041"/>
                  </a:ext>
                </a:extLst>
              </a:tr>
              <a:tr h="2267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B54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5th Ave Cut-and-Cover International District/ Chinatown Station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5th Ave Mined International District/ Chinatown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41st Ave Alaska Junction/4th Ave Cut-and-Cover/14th Ave Ballard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42nd Ave Alaska Junction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44th Ave Alaska Junction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4th Ave Mined International District/ Chinatown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15th Ave Ballard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354249"/>
                  </a:ext>
                </a:extLst>
              </a:tr>
              <a:tr h="92762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Provide high quality rapid, reliable, and efficient peak and off-peak light rail transit service to communities in the project corridors defined in ST3.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06998110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At-grade crossings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198635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Potential service interruptions/recoverability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Lower</a:t>
                      </a:r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Medium</a:t>
                      </a:r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919971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LRT travel times (minutes)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to 7 / 13 to 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to 7 / 13 to 14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to 7 / 13 to 14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588640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Transit travel time savings (minutes)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 to 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 to 20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 to 20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275445"/>
                  </a:ext>
                </a:extLst>
              </a:tr>
              <a:tr h="92762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Improve regional mobility by increasing connectivity and capacity through downtown Seattle to meet projected transit demand.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31492584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Network integration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71152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Passenger carrying capacity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139027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 weekday trips on West Seattle/ Ballard extensions (2042)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35,000 to 40,000 / </a:t>
                      </a:r>
                      <a:b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123,000 to 163,000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35,000 to 39,000 / </a:t>
                      </a:r>
                      <a:b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120,000 to 158,000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35,000 to 41,000 / </a:t>
                      </a:r>
                      <a:b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125,000 to 165,000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554494"/>
                  </a:ext>
                </a:extLst>
              </a:tr>
              <a:tr h="92762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Connect regional centers as described in adopted regional and local land use, transportation, and economic development plans and Sound Transit’s Regional Transit Long-Range Plan.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53851462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PSRC growth centers served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071692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Pop/job densities served (2040)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/ 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/ 39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/ 38 to 39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140888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Accommodates future LRT extension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020412"/>
                  </a:ext>
                </a:extLst>
              </a:tr>
              <a:tr h="92762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Implement a system that is consistent with the ST3 Plan that established transit mode, corridor, and station locations and that is technically feasible and financially sustainable to build, operate, and maintain.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68024931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Mode, route and stations per ST3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516689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Potential ST3 schedule effects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866902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Potential ST3 operating plan effects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948358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Engineering constraints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313419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Constructability issues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790250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Operational constraints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129252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 costs (2018$)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+$400M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+$500M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+$1,900M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+$2,100M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+$1,900M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491631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Annual O&amp;M costs on West Seattle/</a:t>
                      </a:r>
                    </a:p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Ballard extensions (2018$ in millions)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$25 to $30 / </a:t>
                      </a:r>
                    </a:p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$55 to $60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$25 to $30 /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$55 to $60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$25 to $30 /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$55 to $60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6633581"/>
                  </a:ext>
                </a:extLst>
              </a:tr>
              <a:tr h="92762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Expand mobility for the corridor and region’s residents, which include transit dependent, low income, and minority populations.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49466610"/>
                  </a:ext>
                </a:extLst>
              </a:tr>
              <a:tr h="1172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Low-income/minority opportunities</a:t>
                      </a:r>
                      <a:b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(activity nodes/rental units)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(1)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485053"/>
                  </a:ext>
                </a:extLst>
              </a:tr>
              <a:tr h="1172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186671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Low-income population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(1/2)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32% / 32%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32% / 32%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32% / 31%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135617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Minority population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(1/2)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 / 34%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 / 35%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 / 34 to 35%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55915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Youth population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(1/2)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 / 10%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 / 9%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 / 9 to 10%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928876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Elderly population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(1/2)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 / 11%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 / 12%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 / 11 to 12%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565796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Limited English Proficiency population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(1/2)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 / 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 / 8%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 / 7 to 8%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813535"/>
                  </a:ext>
                </a:extLst>
              </a:tr>
              <a:tr h="117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Disabled population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(1/2)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 / 11%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 / 11%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 / 11%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683224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-1" y="4411980"/>
            <a:ext cx="9144000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29CFF3F5-D48E-47CC-89C4-D8602887D678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fld id="{4A7C6A0D-1CEB-4094-A1A8-0020BEF34867}" type="slidenum">
              <a:rPr lang="en-US" sz="800" smtClean="0">
                <a:solidFill>
                  <a:schemeClr val="bg1"/>
                </a:solidFill>
              </a:rPr>
              <a:pPr algn="ctr">
                <a:defRPr/>
              </a:pPr>
              <a:t>33</a:t>
            </a:fld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B339E1-0D36-44AF-B264-C276CBD36111}"/>
              </a:ext>
            </a:extLst>
          </p:cNvPr>
          <p:cNvSpPr txBox="1"/>
          <p:nvPr/>
        </p:nvSpPr>
        <p:spPr>
          <a:xfrm>
            <a:off x="76200" y="4313464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4FBFC8"/>
                </a:solidFill>
              </a:rPr>
              <a:t>Level 3 evaluation</a:t>
            </a:r>
            <a:r>
              <a:rPr lang="en-US" dirty="0">
                <a:solidFill>
                  <a:schemeClr val="bg1"/>
                </a:solidFill>
                <a:cs typeface="Arial" charset="0"/>
              </a:rPr>
              <a:t> – Part 1 of 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99786C-689B-47F3-9024-24E01BC84389}"/>
              </a:ext>
            </a:extLst>
          </p:cNvPr>
          <p:cNvSpPr/>
          <p:nvPr/>
        </p:nvSpPr>
        <p:spPr>
          <a:xfrm>
            <a:off x="6416040" y="4476750"/>
            <a:ext cx="822960" cy="128016"/>
          </a:xfrm>
          <a:prstGeom prst="rect">
            <a:avLst/>
          </a:prstGeom>
          <a:solidFill>
            <a:srgbClr val="FF66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Lower Performing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8969A3-F3EE-4820-9404-E22FA3133C63}"/>
              </a:ext>
            </a:extLst>
          </p:cNvPr>
          <p:cNvSpPr/>
          <p:nvPr/>
        </p:nvSpPr>
        <p:spPr>
          <a:xfrm>
            <a:off x="7330440" y="4476750"/>
            <a:ext cx="822960" cy="128016"/>
          </a:xfrm>
          <a:prstGeom prst="rect">
            <a:avLst/>
          </a:prstGeom>
          <a:solidFill>
            <a:srgbClr val="FFFFCC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Medium Performing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E5F5CA-E6B9-4213-9172-37F4AA6A109A}"/>
              </a:ext>
            </a:extLst>
          </p:cNvPr>
          <p:cNvSpPr/>
          <p:nvPr/>
        </p:nvSpPr>
        <p:spPr>
          <a:xfrm>
            <a:off x="8244840" y="4476750"/>
            <a:ext cx="822960" cy="128016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" dirty="0"/>
              <a:t>Higher Performing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FF3DC8-2131-47C0-86A1-358181D28173}"/>
              </a:ext>
            </a:extLst>
          </p:cNvPr>
          <p:cNvSpPr txBox="1"/>
          <p:nvPr/>
        </p:nvSpPr>
        <p:spPr>
          <a:xfrm>
            <a:off x="152400" y="4292084"/>
            <a:ext cx="3307957" cy="184666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600" dirty="0">
                <a:solidFill>
                  <a:srgbClr val="1F2F51"/>
                </a:solidFill>
              </a:rPr>
              <a:t>(1) Within station walksheds; (2) Within 15 minute ride on connecting high frequency transit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B6271A-3039-497F-8573-A62F0BEF26C7}"/>
              </a:ext>
            </a:extLst>
          </p:cNvPr>
          <p:cNvSpPr txBox="1"/>
          <p:nvPr/>
        </p:nvSpPr>
        <p:spPr>
          <a:xfrm>
            <a:off x="76200" y="48133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dirty="0">
                <a:solidFill>
                  <a:srgbClr val="FFFFFF"/>
                </a:solidFill>
                <a:ea typeface="Arial" charset="0"/>
                <a:cs typeface="Arial" charset="0"/>
              </a:rPr>
              <a:t>Overview of Key Differentiators</a:t>
            </a:r>
          </a:p>
        </p:txBody>
      </p:sp>
    </p:spTree>
    <p:extLst>
      <p:ext uri="{BB962C8B-B14F-4D97-AF65-F5344CB8AC3E}">
        <p14:creationId xmlns:p14="http://schemas.microsoft.com/office/powerpoint/2010/main" val="1579355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1" y="4411980"/>
            <a:ext cx="9144000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29CFF3F5-D48E-47CC-89C4-D8602887D678}"/>
              </a:ext>
            </a:extLst>
          </p:cNvPr>
          <p:cNvSpPr txBox="1">
            <a:spLocks/>
          </p:cNvSpPr>
          <p:nvPr/>
        </p:nvSpPr>
        <p:spPr>
          <a:xfrm>
            <a:off x="8778240" y="4857750"/>
            <a:ext cx="36576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7C6A0D-1CEB-4094-A1A8-0020BEF34867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B339E1-0D36-44AF-B264-C276CBD36111}"/>
              </a:ext>
            </a:extLst>
          </p:cNvPr>
          <p:cNvSpPr txBox="1"/>
          <p:nvPr/>
        </p:nvSpPr>
        <p:spPr>
          <a:xfrm>
            <a:off x="76200" y="4308021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4FBFC8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Level 3 evaluation</a:t>
            </a:r>
            <a:r>
              <a:rPr lang="en-US" dirty="0">
                <a:solidFill>
                  <a:schemeClr val="bg1"/>
                </a:solidFill>
                <a:cs typeface="Arial" charset="0"/>
              </a:rPr>
              <a:t> – Part 2 of 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99786C-689B-47F3-9024-24E01BC84389}"/>
              </a:ext>
            </a:extLst>
          </p:cNvPr>
          <p:cNvSpPr/>
          <p:nvPr/>
        </p:nvSpPr>
        <p:spPr>
          <a:xfrm>
            <a:off x="6416040" y="4476750"/>
            <a:ext cx="822960" cy="128016"/>
          </a:xfrm>
          <a:prstGeom prst="rect">
            <a:avLst/>
          </a:prstGeom>
          <a:solidFill>
            <a:srgbClr val="FF66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1F2F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Lower Performing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8969A3-F3EE-4820-9404-E22FA3133C63}"/>
              </a:ext>
            </a:extLst>
          </p:cNvPr>
          <p:cNvSpPr/>
          <p:nvPr/>
        </p:nvSpPr>
        <p:spPr>
          <a:xfrm>
            <a:off x="7330440" y="4476750"/>
            <a:ext cx="822960" cy="128016"/>
          </a:xfrm>
          <a:prstGeom prst="rect">
            <a:avLst/>
          </a:prstGeom>
          <a:solidFill>
            <a:srgbClr val="FFFFCC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1F2F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Medium Performing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E5F5CA-E6B9-4213-9172-37F4AA6A109A}"/>
              </a:ext>
            </a:extLst>
          </p:cNvPr>
          <p:cNvSpPr/>
          <p:nvPr/>
        </p:nvSpPr>
        <p:spPr>
          <a:xfrm>
            <a:off x="8244840" y="4476750"/>
            <a:ext cx="822960" cy="128016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Higher Performing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B6271A-3039-497F-8573-A62F0BEF26C7}"/>
              </a:ext>
            </a:extLst>
          </p:cNvPr>
          <p:cNvSpPr txBox="1"/>
          <p:nvPr/>
        </p:nvSpPr>
        <p:spPr>
          <a:xfrm>
            <a:off x="76200" y="48133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Overview of Key Differentiators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75BD0-89A1-4D76-9AE1-7D28DAE4A85E}"/>
              </a:ext>
            </a:extLst>
          </p:cNvPr>
          <p:cNvSpPr txBox="1"/>
          <p:nvPr/>
        </p:nvSpPr>
        <p:spPr>
          <a:xfrm>
            <a:off x="152400" y="3850821"/>
            <a:ext cx="4099840" cy="184666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1F2F51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(1) Within station walksheds and/or defined buffer of alignment; (2) On properties that overlap with the project footprint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0B4C7ED-39EA-4406-8DD5-04A54BDD12B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40" y="346710"/>
          <a:ext cx="9034272" cy="352044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4126504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868628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33485181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3229799278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556842686"/>
                    </a:ext>
                  </a:extLst>
                </a:gridCol>
                <a:gridCol w="932688">
                  <a:extLst>
                    <a:ext uri="{9D8B030D-6E8A-4147-A177-3AD203B41FA5}">
                      <a16:colId xmlns:a16="http://schemas.microsoft.com/office/drawing/2014/main" val="3302711736"/>
                    </a:ext>
                  </a:extLst>
                </a:gridCol>
                <a:gridCol w="932688">
                  <a:extLst>
                    <a:ext uri="{9D8B030D-6E8A-4147-A177-3AD203B41FA5}">
                      <a16:colId xmlns:a16="http://schemas.microsoft.com/office/drawing/2014/main" val="3086095071"/>
                    </a:ext>
                  </a:extLst>
                </a:gridCol>
                <a:gridCol w="932688">
                  <a:extLst>
                    <a:ext uri="{9D8B030D-6E8A-4147-A177-3AD203B41FA5}">
                      <a16:colId xmlns:a16="http://schemas.microsoft.com/office/drawing/2014/main" val="2616479883"/>
                    </a:ext>
                  </a:extLst>
                </a:gridCol>
                <a:gridCol w="859536">
                  <a:extLst>
                    <a:ext uri="{9D8B030D-6E8A-4147-A177-3AD203B41FA5}">
                      <a16:colId xmlns:a16="http://schemas.microsoft.com/office/drawing/2014/main" val="1095241911"/>
                    </a:ext>
                  </a:extLst>
                </a:gridCol>
              </a:tblGrid>
              <a:tr h="13238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Evaluation Measures</a:t>
                      </a:r>
                      <a:endParaRPr lang="en-US" sz="700" dirty="0"/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ST3 Representative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262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West Seattle Elevated/C-ID 5th Ave/Downtown 6th Ave/Ballard Elevated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E3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West Seattle Tunnel/C-ID 4th Ave/Downtown 5th Ave/Ballard Tunnel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39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838531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B54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5th Ave Cut-and-Cover International District/ Chinatown Station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5th Ave Mined International District/ Chinatown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41st Ave Alaska Junction/4th Ave Cut-and-Cover/14th Ave Ballard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42nd Ave Alaska Junction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44th Ave Alaska Junction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4th Ave Mined International District/ Chinatown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15th Ave Ballard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767140"/>
                  </a:ext>
                </a:extLst>
              </a:tr>
              <a:tr h="88257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Encourage equitable and sustainable urban growth in station areas through support of transit-oriented development, station access, and modal integration in a manner that is consistent with local land use plans and policies.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53286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Compatibility with Urban Centers/Villages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55 to 58%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275431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Station land use plan consistency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931121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Activity nodes served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298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300 to 303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29195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Passenger transfers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882095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Bus/rail and rail/rail integration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572861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Bicycle infrastructure and accessibility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 to 19%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814955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Pedestrian/limited mobility accessibility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558626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Development potential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to 14%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655537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Equitable development opportunities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38119"/>
                  </a:ext>
                </a:extLst>
              </a:tr>
              <a:tr h="60884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Preserve and promote a healthy environment and economy by minimizing adverse impacts on the natural, built and social environments through sustainable practices.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715434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Historic properties/Landmarks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353819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Potential archaeological resource effects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329349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Parks/recreational resource effects (acres)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484938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 resource effects (acres)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&lt;0.1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83027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Fish and wildlife habitat effects (acres)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958982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Hazardous materials sites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485943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Visual effects to sensitive viewers (miles)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714399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Noise/vibration sensitive receivers </a:t>
                      </a:r>
                      <a:r>
                        <a:rPr lang="en-US" sz="7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044584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Potentially affected properties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805630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Residential unit displacements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741153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Business displacements (square feet)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064993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Construction impacts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603967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Burden on minority/low-income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F2F5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F2F5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568925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Traffic circulation and access effects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Higher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464605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Effects on transportation facilities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06765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Effects on freight movement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340105"/>
                  </a:ext>
                </a:extLst>
              </a:tr>
              <a:tr h="76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Business and commerce effects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6054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0184046"/>
      </p:ext>
    </p:extLst>
  </p:cSld>
  <p:clrMapOvr>
    <a:masterClrMapping/>
  </p:clrMapOvr>
</p:sld>
</file>

<file path=ppt/theme/theme1.xml><?xml version="1.0" encoding="utf-8"?>
<a:theme xmlns:a="http://schemas.openxmlformats.org/drawingml/2006/main" name="ST agency template 2017">
  <a:themeElements>
    <a:clrScheme name="Agency PPT theme colors 1">
      <a:dk1>
        <a:srgbClr val="1F2F51"/>
      </a:dk1>
      <a:lt1>
        <a:srgbClr val="FFFFFF"/>
      </a:lt1>
      <a:dk2>
        <a:srgbClr val="1F2F51"/>
      </a:dk2>
      <a:lt2>
        <a:srgbClr val="4FBFC8"/>
      </a:lt2>
      <a:accent1>
        <a:srgbClr val="F3A230"/>
      </a:accent1>
      <a:accent2>
        <a:srgbClr val="5FB47E"/>
      </a:accent2>
      <a:accent3>
        <a:srgbClr val="3583AE"/>
      </a:accent3>
      <a:accent4>
        <a:srgbClr val="366E5F"/>
      </a:accent4>
      <a:accent5>
        <a:srgbClr val="379BAE"/>
      </a:accent5>
      <a:accent6>
        <a:srgbClr val="A5A5A5"/>
      </a:accent6>
      <a:hlink>
        <a:srgbClr val="FFAB34"/>
      </a:hlink>
      <a:folHlink>
        <a:srgbClr val="F4A33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E 0036-17 Meeting Presentation Template" id="{D7A08607-922C-F349-A21A-4D6973407D9C}" vid="{648C18EC-1D25-2441-B402-7177407B6DF3}"/>
    </a:ext>
  </a:extLst>
</a:theme>
</file>

<file path=ppt/theme/theme2.xml><?xml version="1.0" encoding="utf-8"?>
<a:theme xmlns:a="http://schemas.openxmlformats.org/drawingml/2006/main" name="1_ST agency template 2017">
  <a:themeElements>
    <a:clrScheme name="Agency PPT theme colors 1">
      <a:dk1>
        <a:srgbClr val="1F2F51"/>
      </a:dk1>
      <a:lt1>
        <a:srgbClr val="FFFFFF"/>
      </a:lt1>
      <a:dk2>
        <a:srgbClr val="1F2F51"/>
      </a:dk2>
      <a:lt2>
        <a:srgbClr val="4FBFC8"/>
      </a:lt2>
      <a:accent1>
        <a:srgbClr val="F3A230"/>
      </a:accent1>
      <a:accent2>
        <a:srgbClr val="5FB47E"/>
      </a:accent2>
      <a:accent3>
        <a:srgbClr val="3583AE"/>
      </a:accent3>
      <a:accent4>
        <a:srgbClr val="366E5F"/>
      </a:accent4>
      <a:accent5>
        <a:srgbClr val="379BAE"/>
      </a:accent5>
      <a:accent6>
        <a:srgbClr val="A5A5A5"/>
      </a:accent6>
      <a:hlink>
        <a:srgbClr val="FFAB34"/>
      </a:hlink>
      <a:folHlink>
        <a:srgbClr val="F4A33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E 0036-17 Meeting Presentation Template" id="{D7A08607-922C-F349-A21A-4D6973407D9C}" vid="{648C18EC-1D25-2441-B402-7177407B6DF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esentations" ma:contentTypeID="0x010100289001A237C67D43B0F4AA263C333D63020008738C0EA953C44186DBE65865448549" ma:contentTypeVersion="34" ma:contentTypeDescription="" ma:contentTypeScope="" ma:versionID="d2c9037f917263f3f78ecbbbd59473f3">
  <xsd:schema xmlns:xsd="http://www.w3.org/2001/XMLSchema" xmlns:xs="http://www.w3.org/2001/XMLSchema" xmlns:p="http://schemas.microsoft.com/office/2006/metadata/properties" xmlns:ns2="7723d88b-aecd-4d62-9614-c429aa84638e" xmlns:ns3="3eaacd3a-c4ca-47b7-bf42-4fc6b6011408" xmlns:ns4="c6b6fa1d-1a0a-4367-bc8e-8a0985d476e0" targetNamespace="http://schemas.microsoft.com/office/2006/metadata/properties" ma:root="true" ma:fieldsID="7ffb154a5b19c8b55f76e6f8b32ad426" ns2:_="" ns3:_="" ns4:_="">
    <xsd:import namespace="7723d88b-aecd-4d62-9614-c429aa84638e"/>
    <xsd:import namespace="3eaacd3a-c4ca-47b7-bf42-4fc6b6011408"/>
    <xsd:import namespace="c6b6fa1d-1a0a-4367-bc8e-8a0985d476e0"/>
    <xsd:element name="properties">
      <xsd:complexType>
        <xsd:sequence>
          <xsd:element name="documentManagement">
            <xsd:complexType>
              <xsd:all>
                <xsd:element ref="ns2:Collection" minOccurs="0"/>
                <xsd:element ref="ns2:DanNumber" minOccurs="0"/>
                <xsd:element ref="ns2:DanTitle" minOccurs="0"/>
                <xsd:element ref="ns2:DataClassification" minOccurs="0"/>
                <xsd:element ref="ns2:DispositionAction" minOccurs="0"/>
                <xsd:element ref="ns2:MeetingDate1" minOccurs="0"/>
                <xsd:element ref="ns2:MeetingDate2" minOccurs="0"/>
                <xsd:element ref="ns2:MeetingDate3" minOccurs="0"/>
                <xsd:element ref="ns2:MeetingDate4" minOccurs="0"/>
                <xsd:element ref="ns2:MeetingType1" minOccurs="0"/>
                <xsd:element ref="ns2:MeetingType2" minOccurs="0"/>
                <xsd:element ref="ns2:MeetingType3" minOccurs="0"/>
                <xsd:element ref="ns2:MeetingType4" minOccurs="0"/>
                <xsd:element ref="ns2:RecordOwner" minOccurs="0"/>
                <xsd:element ref="ns2:RetentionDesignation" minOccurs="0"/>
                <xsd:element ref="ns2:RetentionTimePeriod" minOccurs="0"/>
                <xsd:element ref="ns2:RetentionTriggerDate" minOccurs="0"/>
                <xsd:element ref="ns2:BoardActionPrimaryCategory" minOccurs="0"/>
                <xsd:element ref="ns2:BoardActionSecondaryCategory" minOccurs="0"/>
                <xsd:element ref="ns2:DepartmentFunction" minOccurs="0"/>
                <xsd:element ref="ns2:DocumentAdditionalInformation" minOccurs="0"/>
                <xsd:element ref="ns2:DocumentNumber" minOccurs="0"/>
                <xsd:element ref="ns2:DocumentSummaryDescription" minOccurs="0"/>
                <xsd:element ref="ns2:KeyContactStaffLead" minOccurs="0"/>
                <xsd:element ref="ns2:ProcurementNumber" minOccurs="0"/>
                <xsd:element ref="ns2:ProjectName" minOccurs="0"/>
                <xsd:element ref="ns2:ProjectNumber" minOccurs="0"/>
                <xsd:element ref="ns2:PublishedDate1" minOccurs="0"/>
                <xsd:element ref="ns2:RecordNumber" minOccurs="0"/>
                <xsd:element ref="ns2:Subarea" minOccurs="0"/>
                <xsd:element ref="ns2:SubProjectName" minOccurs="0"/>
                <xsd:element ref="ns2:SubProjectNumber" minOccurs="0"/>
                <xsd:element ref="ns2:TransitMode" minOccurs="0"/>
                <xsd:element ref="ns2:Public" minOccurs="0"/>
                <xsd:element ref="ns2:Display" minOccurs="0"/>
                <xsd:element ref="ns2:Final" minOccurs="0"/>
                <xsd:element ref="ns2:ProjectName2" minOccurs="0"/>
                <xsd:element ref="ns2:ProjectName3" minOccurs="0"/>
                <xsd:element ref="ns2:ProjectName4" minOccurs="0"/>
                <xsd:element ref="ns2:ProjectName5" minOccurs="0"/>
                <xsd:element ref="ns2:ProjectNumber2" minOccurs="0"/>
                <xsd:element ref="ns2:ProjectNumber3" minOccurs="0"/>
                <xsd:element ref="ns2:ProjectNumber4" minOccurs="0"/>
                <xsd:element ref="ns2:ProjectNumber5" minOccurs="0"/>
                <xsd:element ref="ns2:SubProjectName2" minOccurs="0"/>
                <xsd:element ref="ns2:SubProjectName3" minOccurs="0"/>
                <xsd:element ref="ns2:SubProjectName4" minOccurs="0"/>
                <xsd:element ref="ns2:SubProjectName5" minOccurs="0"/>
                <xsd:element ref="ns2:SubProjectNumber2" minOccurs="0"/>
                <xsd:element ref="ns2:SubProjectNumber3" minOccurs="0"/>
                <xsd:element ref="ns2:SubProjectNumber4" minOccurs="0"/>
                <xsd:element ref="ns2:SubProjectNumber5" minOccurs="0"/>
                <xsd:element ref="ns3:ActiveLibraryURL" minOccurs="0"/>
                <xsd:element ref="ns3:PRDA_x0023_" minOccurs="0"/>
                <xsd:element ref="ns3:lcf76f155ced4ddcb4097134ff3c332f" minOccurs="0"/>
                <xsd:element ref="ns4:TaxCatchAll" minOccurs="0"/>
                <xsd:element ref="ns2:ProjectName6" minOccurs="0"/>
                <xsd:element ref="ns2:ProjectName7" minOccurs="0"/>
                <xsd:element ref="ns2:ProjectName8" minOccurs="0"/>
                <xsd:element ref="ns2:ProjectName9" minOccurs="0"/>
                <xsd:element ref="ns2:ProjectName10" minOccurs="0"/>
                <xsd:element ref="ns2:SubProjectName6" minOccurs="0"/>
                <xsd:element ref="ns2:SubProjectName7" minOccurs="0"/>
                <xsd:element ref="ns2:SubProjectName8" minOccurs="0"/>
                <xsd:element ref="ns2:SubProjectName9" minOccurs="0"/>
                <xsd:element ref="ns2:SubProjectName10" minOccurs="0"/>
                <xsd:element ref="ns3:AttachmentValue" minOccurs="0"/>
                <xsd:element ref="ns3:Content_x0020_Type_x0020_Tex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23d88b-aecd-4d62-9614-c429aa84638e" elementFormDefault="qualified">
    <xsd:import namespace="http://schemas.microsoft.com/office/2006/documentManagement/types"/>
    <xsd:import namespace="http://schemas.microsoft.com/office/infopath/2007/PartnerControls"/>
    <xsd:element name="Collection" ma:index="8" nillable="true" ma:displayName="Collection" ma:internalName="Collection">
      <xsd:simpleType>
        <xsd:restriction base="dms:Text">
          <xsd:maxLength value="255"/>
        </xsd:restriction>
      </xsd:simpleType>
    </xsd:element>
    <xsd:element name="DanNumber" ma:index="9" nillable="true" ma:displayName="Dan Number" ma:internalName="DanNumber">
      <xsd:simpleType>
        <xsd:restriction base="dms:Text">
          <xsd:maxLength value="255"/>
        </xsd:restriction>
      </xsd:simpleType>
    </xsd:element>
    <xsd:element name="DanTitle" ma:index="10" nillable="true" ma:displayName="Dan Title" ma:internalName="DanTitle">
      <xsd:simpleType>
        <xsd:restriction base="dms:Text">
          <xsd:maxLength value="255"/>
        </xsd:restriction>
      </xsd:simpleType>
    </xsd:element>
    <xsd:element name="DataClassification" ma:index="11" nillable="true" ma:displayName="Data Classification" ma:internalName="DataClassification">
      <xsd:simpleType>
        <xsd:restriction base="dms:Text">
          <xsd:maxLength value="255"/>
        </xsd:restriction>
      </xsd:simpleType>
    </xsd:element>
    <xsd:element name="DispositionAction" ma:index="12" nillable="true" ma:displayName="Disposition Action" ma:internalName="DispositionAction">
      <xsd:simpleType>
        <xsd:restriction base="dms:Text">
          <xsd:maxLength value="255"/>
        </xsd:restriction>
      </xsd:simpleType>
    </xsd:element>
    <xsd:element name="MeetingDate1" ma:index="13" nillable="true" ma:displayName="Meeting Date 1" ma:format="DateOnly" ma:internalName="MeetingDate1">
      <xsd:simpleType>
        <xsd:restriction base="dms:DateTime"/>
      </xsd:simpleType>
    </xsd:element>
    <xsd:element name="MeetingDate2" ma:index="14" nillable="true" ma:displayName="Meeting Date 2" ma:format="DateOnly" ma:internalName="MeetingDate2">
      <xsd:simpleType>
        <xsd:restriction base="dms:DateTime"/>
      </xsd:simpleType>
    </xsd:element>
    <xsd:element name="MeetingDate3" ma:index="15" nillable="true" ma:displayName="Meeting Date 3" ma:format="DateOnly" ma:internalName="MeetingDate3">
      <xsd:simpleType>
        <xsd:restriction base="dms:DateTime"/>
      </xsd:simpleType>
    </xsd:element>
    <xsd:element name="MeetingDate4" ma:index="16" nillable="true" ma:displayName="Meeting Date 4" ma:format="DateOnly" ma:internalName="MeetingDate4">
      <xsd:simpleType>
        <xsd:restriction base="dms:DateTime"/>
      </xsd:simpleType>
    </xsd:element>
    <xsd:element name="MeetingType1" ma:index="17" nillable="true" ma:displayName="Meeting Type 1" ma:internalName="MeetingType1">
      <xsd:simpleType>
        <xsd:restriction base="dms:Text">
          <xsd:maxLength value="255"/>
        </xsd:restriction>
      </xsd:simpleType>
    </xsd:element>
    <xsd:element name="MeetingType2" ma:index="18" nillable="true" ma:displayName="Meeting Type 2" ma:internalName="MeetingType2">
      <xsd:simpleType>
        <xsd:restriction base="dms:Text">
          <xsd:maxLength value="255"/>
        </xsd:restriction>
      </xsd:simpleType>
    </xsd:element>
    <xsd:element name="MeetingType3" ma:index="19" nillable="true" ma:displayName="Meeting Type 3" ma:internalName="MeetingType3">
      <xsd:simpleType>
        <xsd:restriction base="dms:Text">
          <xsd:maxLength value="255"/>
        </xsd:restriction>
      </xsd:simpleType>
    </xsd:element>
    <xsd:element name="MeetingType4" ma:index="20" nillable="true" ma:displayName="Meeting Type 4" ma:internalName="MeetingType4">
      <xsd:simpleType>
        <xsd:restriction base="dms:Text">
          <xsd:maxLength value="255"/>
        </xsd:restriction>
      </xsd:simpleType>
    </xsd:element>
    <xsd:element name="RecordOwner" ma:index="21" nillable="true" ma:displayName="Record Owner" ma:internalName="RecordOwner">
      <xsd:simpleType>
        <xsd:restriction base="dms:Text">
          <xsd:maxLength value="255"/>
        </xsd:restriction>
      </xsd:simpleType>
    </xsd:element>
    <xsd:element name="RetentionDesignation" ma:index="22" nillable="true" ma:displayName="Retention Designation" ma:internalName="RetentionDesignation">
      <xsd:simpleType>
        <xsd:restriction base="dms:Text">
          <xsd:maxLength value="255"/>
        </xsd:restriction>
      </xsd:simpleType>
    </xsd:element>
    <xsd:element name="RetentionTimePeriod" ma:index="23" nillable="true" ma:displayName="Retention Time Period" ma:internalName="RetentionTimePeriod">
      <xsd:simpleType>
        <xsd:restriction base="dms:Text">
          <xsd:maxLength value="255"/>
        </xsd:restriction>
      </xsd:simpleType>
    </xsd:element>
    <xsd:element name="RetentionTriggerDate" ma:index="24" nillable="true" ma:displayName="Retention Trigger Date" ma:internalName="RetentionTriggerDate">
      <xsd:simpleType>
        <xsd:restriction base="dms:Text">
          <xsd:maxLength value="255"/>
        </xsd:restriction>
      </xsd:simpleType>
    </xsd:element>
    <xsd:element name="BoardActionPrimaryCategory" ma:index="25" nillable="true" ma:displayName="Board Action Primary Category" ma:internalName="BoardActionPrimaryCategory">
      <xsd:simpleType>
        <xsd:restriction base="dms:Text">
          <xsd:maxLength value="255"/>
        </xsd:restriction>
      </xsd:simpleType>
    </xsd:element>
    <xsd:element name="BoardActionSecondaryCategory" ma:index="26" nillable="true" ma:displayName="Board Action Secondary Category" ma:internalName="BoardActionSecondaryCategory">
      <xsd:simpleType>
        <xsd:restriction base="dms:Text">
          <xsd:maxLength value="255"/>
        </xsd:restriction>
      </xsd:simpleType>
    </xsd:element>
    <xsd:element name="DepartmentFunction" ma:index="27" nillable="true" ma:displayName="Department/Function" ma:internalName="DepartmentFunction">
      <xsd:simpleType>
        <xsd:restriction base="dms:Text">
          <xsd:maxLength value="255"/>
        </xsd:restriction>
      </xsd:simpleType>
    </xsd:element>
    <xsd:element name="DocumentAdditionalInformation" ma:index="28" nillable="true" ma:displayName="Document Additional Information" ma:internalName="DocumentAdditionalInformation">
      <xsd:simpleType>
        <xsd:restriction base="dms:Note">
          <xsd:maxLength value="255"/>
        </xsd:restriction>
      </xsd:simpleType>
    </xsd:element>
    <xsd:element name="DocumentNumber" ma:index="29" nillable="true" ma:displayName="Document Number" ma:internalName="DocumentNumber">
      <xsd:simpleType>
        <xsd:restriction base="dms:Text">
          <xsd:maxLength value="255"/>
        </xsd:restriction>
      </xsd:simpleType>
    </xsd:element>
    <xsd:element name="DocumentSummaryDescription" ma:index="30" nillable="true" ma:displayName="Document Summary Description" ma:internalName="DocumentSummaryDescription">
      <xsd:simpleType>
        <xsd:restriction base="dms:Note">
          <xsd:maxLength value="255"/>
        </xsd:restriction>
      </xsd:simpleType>
    </xsd:element>
    <xsd:element name="KeyContactStaffLead" ma:index="31" nillable="true" ma:displayName="Key Contact/Staff Lead" ma:internalName="KeyContactStaffLead">
      <xsd:simpleType>
        <xsd:restriction base="dms:Text">
          <xsd:maxLength value="255"/>
        </xsd:restriction>
      </xsd:simpleType>
    </xsd:element>
    <xsd:element name="ProcurementNumber" ma:index="32" nillable="true" ma:displayName="Procurement Number" ma:internalName="ProcurementNumber">
      <xsd:simpleType>
        <xsd:restriction base="dms:Text">
          <xsd:maxLength value="255"/>
        </xsd:restriction>
      </xsd:simpleType>
    </xsd:element>
    <xsd:element name="ProjectName" ma:index="33" nillable="true" ma:displayName="Project Name" ma:indexed="true" ma:internalName="ProjectName">
      <xsd:simpleType>
        <xsd:restriction base="dms:Text">
          <xsd:maxLength value="255"/>
        </xsd:restriction>
      </xsd:simpleType>
    </xsd:element>
    <xsd:element name="ProjectNumber" ma:index="34" nillable="true" ma:displayName="Project Number" ma:internalName="ProjectNumber">
      <xsd:simpleType>
        <xsd:restriction base="dms:Text">
          <xsd:maxLength value="255"/>
        </xsd:restriction>
      </xsd:simpleType>
    </xsd:element>
    <xsd:element name="PublishedDate1" ma:index="35" nillable="true" ma:displayName="Published Date" ma:format="DateOnly" ma:indexed="true" ma:internalName="PublishedDate1">
      <xsd:simpleType>
        <xsd:restriction base="dms:DateTime"/>
      </xsd:simpleType>
    </xsd:element>
    <xsd:element name="RecordNumber" ma:index="36" nillable="true" ma:displayName="Record Number" ma:internalName="RecordNumber">
      <xsd:simpleType>
        <xsd:restriction base="dms:Text">
          <xsd:maxLength value="255"/>
        </xsd:restriction>
      </xsd:simpleType>
    </xsd:element>
    <xsd:element name="Subarea" ma:index="37" nillable="true" ma:displayName="Subarea" ma:internalName="Subarea">
      <xsd:simpleType>
        <xsd:restriction base="dms:Text">
          <xsd:maxLength value="255"/>
        </xsd:restriction>
      </xsd:simpleType>
    </xsd:element>
    <xsd:element name="SubProjectName" ma:index="38" nillable="true" ma:displayName="CUD 1" ma:internalName="SubProjectName">
      <xsd:simpleType>
        <xsd:restriction base="dms:Text">
          <xsd:maxLength value="255"/>
        </xsd:restriction>
      </xsd:simpleType>
    </xsd:element>
    <xsd:element name="SubProjectNumber" ma:index="39" nillable="true" ma:displayName="CUD Number 1" ma:internalName="SubProjectNumber">
      <xsd:simpleType>
        <xsd:restriction base="dms:Text">
          <xsd:maxLength value="255"/>
        </xsd:restriction>
      </xsd:simpleType>
    </xsd:element>
    <xsd:element name="TransitMode" ma:index="40" nillable="true" ma:displayName="Transit Mode" ma:internalName="TransitMode">
      <xsd:simpleType>
        <xsd:restriction base="dms:Text">
          <xsd:maxLength value="255"/>
        </xsd:restriction>
      </xsd:simpleType>
    </xsd:element>
    <xsd:element name="Public" ma:index="41" nillable="true" ma:displayName="Public" ma:default="1" ma:internalName="Public">
      <xsd:simpleType>
        <xsd:restriction base="dms:Boolean"/>
      </xsd:simpleType>
    </xsd:element>
    <xsd:element name="Display" ma:index="42" nillable="true" ma:displayName="Display" ma:default="1" ma:internalName="Display">
      <xsd:simpleType>
        <xsd:restriction base="dms:Boolean"/>
      </xsd:simpleType>
    </xsd:element>
    <xsd:element name="Final" ma:index="43" nillable="true" ma:displayName="Final" ma:default="0" ma:indexed="true" ma:internalName="Final">
      <xsd:simpleType>
        <xsd:restriction base="dms:Boolean"/>
      </xsd:simpleType>
    </xsd:element>
    <xsd:element name="ProjectName2" ma:index="44" nillable="true" ma:displayName="Project Name 2" ma:internalName="ProjectName2">
      <xsd:simpleType>
        <xsd:restriction base="dms:Text">
          <xsd:maxLength value="255"/>
        </xsd:restriction>
      </xsd:simpleType>
    </xsd:element>
    <xsd:element name="ProjectName3" ma:index="45" nillable="true" ma:displayName="Project Name 3" ma:internalName="ProjectName3">
      <xsd:simpleType>
        <xsd:restriction base="dms:Text">
          <xsd:maxLength value="255"/>
        </xsd:restriction>
      </xsd:simpleType>
    </xsd:element>
    <xsd:element name="ProjectName4" ma:index="46" nillable="true" ma:displayName="Project Name 4" ma:internalName="ProjectName4">
      <xsd:simpleType>
        <xsd:restriction base="dms:Text">
          <xsd:maxLength value="255"/>
        </xsd:restriction>
      </xsd:simpleType>
    </xsd:element>
    <xsd:element name="ProjectName5" ma:index="47" nillable="true" ma:displayName="Project Name 5" ma:internalName="ProjectName5">
      <xsd:simpleType>
        <xsd:restriction base="dms:Text">
          <xsd:maxLength value="255"/>
        </xsd:restriction>
      </xsd:simpleType>
    </xsd:element>
    <xsd:element name="ProjectNumber2" ma:index="48" nillable="true" ma:displayName="Project Number 2" ma:internalName="ProjectNumber2">
      <xsd:simpleType>
        <xsd:restriction base="dms:Text">
          <xsd:maxLength value="255"/>
        </xsd:restriction>
      </xsd:simpleType>
    </xsd:element>
    <xsd:element name="ProjectNumber3" ma:index="49" nillable="true" ma:displayName="Project Number 3" ma:internalName="ProjectNumber3">
      <xsd:simpleType>
        <xsd:restriction base="dms:Text">
          <xsd:maxLength value="255"/>
        </xsd:restriction>
      </xsd:simpleType>
    </xsd:element>
    <xsd:element name="ProjectNumber4" ma:index="50" nillable="true" ma:displayName="Project Number 4" ma:internalName="ProjectNumber4">
      <xsd:simpleType>
        <xsd:restriction base="dms:Text">
          <xsd:maxLength value="255"/>
        </xsd:restriction>
      </xsd:simpleType>
    </xsd:element>
    <xsd:element name="ProjectNumber5" ma:index="51" nillable="true" ma:displayName="Project Number 5" ma:internalName="ProjectNumber5">
      <xsd:simpleType>
        <xsd:restriction base="dms:Text">
          <xsd:maxLength value="255"/>
        </xsd:restriction>
      </xsd:simpleType>
    </xsd:element>
    <xsd:element name="SubProjectName2" ma:index="52" nillable="true" ma:displayName="CUD 2" ma:internalName="SubProjectName2">
      <xsd:simpleType>
        <xsd:restriction base="dms:Text">
          <xsd:maxLength value="255"/>
        </xsd:restriction>
      </xsd:simpleType>
    </xsd:element>
    <xsd:element name="SubProjectName3" ma:index="53" nillable="true" ma:displayName="CUD 3" ma:internalName="SubProjectName3">
      <xsd:simpleType>
        <xsd:restriction base="dms:Text">
          <xsd:maxLength value="255"/>
        </xsd:restriction>
      </xsd:simpleType>
    </xsd:element>
    <xsd:element name="SubProjectName4" ma:index="54" nillable="true" ma:displayName="CUD 4" ma:internalName="SubProjectName4">
      <xsd:simpleType>
        <xsd:restriction base="dms:Text">
          <xsd:maxLength value="255"/>
        </xsd:restriction>
      </xsd:simpleType>
    </xsd:element>
    <xsd:element name="SubProjectName5" ma:index="55" nillable="true" ma:displayName="CUD 5" ma:internalName="SubProjectName5">
      <xsd:simpleType>
        <xsd:restriction base="dms:Text">
          <xsd:maxLength value="255"/>
        </xsd:restriction>
      </xsd:simpleType>
    </xsd:element>
    <xsd:element name="SubProjectNumber2" ma:index="56" nillable="true" ma:displayName="CUD Number 2" ma:internalName="SubProjectNumber2">
      <xsd:simpleType>
        <xsd:restriction base="dms:Text">
          <xsd:maxLength value="255"/>
        </xsd:restriction>
      </xsd:simpleType>
    </xsd:element>
    <xsd:element name="SubProjectNumber3" ma:index="57" nillable="true" ma:displayName="CUD Number 3" ma:internalName="SubProjectNumber3">
      <xsd:simpleType>
        <xsd:restriction base="dms:Text">
          <xsd:maxLength value="255"/>
        </xsd:restriction>
      </xsd:simpleType>
    </xsd:element>
    <xsd:element name="SubProjectNumber4" ma:index="58" nillable="true" ma:displayName="CUD Number 4" ma:internalName="SubProjectNumber4">
      <xsd:simpleType>
        <xsd:restriction base="dms:Text">
          <xsd:maxLength value="255"/>
        </xsd:restriction>
      </xsd:simpleType>
    </xsd:element>
    <xsd:element name="SubProjectNumber5" ma:index="59" nillable="true" ma:displayName="CUD Number 5" ma:internalName="SubProjectNumber5">
      <xsd:simpleType>
        <xsd:restriction base="dms:Text">
          <xsd:maxLength value="255"/>
        </xsd:restriction>
      </xsd:simpleType>
    </xsd:element>
    <xsd:element name="ProjectName6" ma:index="64" nillable="true" ma:displayName="Project Name 6" ma:internalName="ProjectName6">
      <xsd:simpleType>
        <xsd:restriction base="dms:Text">
          <xsd:maxLength value="255"/>
        </xsd:restriction>
      </xsd:simpleType>
    </xsd:element>
    <xsd:element name="ProjectName7" ma:index="65" nillable="true" ma:displayName="Project Name 7" ma:internalName="ProjectName7">
      <xsd:simpleType>
        <xsd:restriction base="dms:Text">
          <xsd:maxLength value="255"/>
        </xsd:restriction>
      </xsd:simpleType>
    </xsd:element>
    <xsd:element name="ProjectName8" ma:index="66" nillable="true" ma:displayName="Project Name 8" ma:internalName="ProjectName8">
      <xsd:simpleType>
        <xsd:restriction base="dms:Text">
          <xsd:maxLength value="255"/>
        </xsd:restriction>
      </xsd:simpleType>
    </xsd:element>
    <xsd:element name="ProjectName9" ma:index="67" nillable="true" ma:displayName="Project Name 9" ma:internalName="ProjectName9">
      <xsd:simpleType>
        <xsd:restriction base="dms:Text">
          <xsd:maxLength value="255"/>
        </xsd:restriction>
      </xsd:simpleType>
    </xsd:element>
    <xsd:element name="ProjectName10" ma:index="68" nillable="true" ma:displayName="Project Name 10" ma:internalName="ProjectName10">
      <xsd:simpleType>
        <xsd:restriction base="dms:Text">
          <xsd:maxLength value="255"/>
        </xsd:restriction>
      </xsd:simpleType>
    </xsd:element>
    <xsd:element name="SubProjectName6" ma:index="69" nillable="true" ma:displayName="CUD 6" ma:internalName="SubProjectName6">
      <xsd:simpleType>
        <xsd:restriction base="dms:Text">
          <xsd:maxLength value="255"/>
        </xsd:restriction>
      </xsd:simpleType>
    </xsd:element>
    <xsd:element name="SubProjectName7" ma:index="70" nillable="true" ma:displayName="CUD 7" ma:internalName="SubProjectName7">
      <xsd:simpleType>
        <xsd:restriction base="dms:Text">
          <xsd:maxLength value="255"/>
        </xsd:restriction>
      </xsd:simpleType>
    </xsd:element>
    <xsd:element name="SubProjectName8" ma:index="71" nillable="true" ma:displayName="CUD 8" ma:internalName="SubProjectName8">
      <xsd:simpleType>
        <xsd:restriction base="dms:Text">
          <xsd:maxLength value="255"/>
        </xsd:restriction>
      </xsd:simpleType>
    </xsd:element>
    <xsd:element name="SubProjectName9" ma:index="72" nillable="true" ma:displayName="CUD 9" ma:internalName="SubProjectName9">
      <xsd:simpleType>
        <xsd:restriction base="dms:Text">
          <xsd:maxLength value="255"/>
        </xsd:restriction>
      </xsd:simpleType>
    </xsd:element>
    <xsd:element name="SubProjectName10" ma:index="73" nillable="true" ma:displayName="CUD 10" ma:internalName="SubProjectName10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aacd3a-c4ca-47b7-bf42-4fc6b6011408" elementFormDefault="qualified">
    <xsd:import namespace="http://schemas.microsoft.com/office/2006/documentManagement/types"/>
    <xsd:import namespace="http://schemas.microsoft.com/office/infopath/2007/PartnerControls"/>
    <xsd:element name="ActiveLibraryURL" ma:index="60" nillable="true" ma:displayName="Active Library URL" ma:description="Copied from Active Library." ma:internalName="ActiveLibraryURL">
      <xsd:simpleType>
        <xsd:restriction base="dms:Note">
          <xsd:maxLength value="255"/>
        </xsd:restriction>
      </xsd:simpleType>
    </xsd:element>
    <xsd:element name="PRDA_x0023_" ma:index="61" nillable="true" ma:displayName="PRDA#" ma:format="Dropdown" ma:internalName="PRDA_x0023_">
      <xsd:simpleType>
        <xsd:restriction base="dms:Text">
          <xsd:maxLength value="255"/>
        </xsd:restriction>
      </xsd:simpleType>
    </xsd:element>
    <xsd:element name="lcf76f155ced4ddcb4097134ff3c332f" ma:index="62" nillable="true" ma:displayName="Image Tags_0" ma:hidden="true" ma:internalName="lcf76f155ced4ddcb4097134ff3c332f">
      <xsd:simpleType>
        <xsd:restriction base="dms:Note"/>
      </xsd:simpleType>
    </xsd:element>
    <xsd:element name="AttachmentValue" ma:index="74" nillable="true" ma:displayName="AttachmentValue" ma:internalName="AttachmentValue">
      <xsd:simpleType>
        <xsd:restriction base="dms:Note">
          <xsd:maxLength value="255"/>
        </xsd:restriction>
      </xsd:simpleType>
    </xsd:element>
    <xsd:element name="Content_x0020_Type_x0020_Text" ma:index="75" nillable="true" ma:displayName="Content Type Text" ma:internalName="Content_x0020_Type_x0020_Text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b6fa1d-1a0a-4367-bc8e-8a0985d476e0" elementFormDefault="qualified">
    <xsd:import namespace="http://schemas.microsoft.com/office/2006/documentManagement/types"/>
    <xsd:import namespace="http://schemas.microsoft.com/office/infopath/2007/PartnerControls"/>
    <xsd:element name="TaxCatchAll" ma:index="63" nillable="true" ma:displayName="Taxonomy Catch All Column" ma:hidden="true" ma:list="{7089ccbd-bc7c-4deb-a9b2-01c61123845d}" ma:internalName="TaxCatchAll" ma:showField="CatchAllData" ma:web="7723d88b-aecd-4d62-9614-c429aa8463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nal xmlns="7723d88b-aecd-4d62-9614-c429aa84638e">true</Final>
    <Collection xmlns="7723d88b-aecd-4d62-9614-c429aa84638e">PRDA</Collection>
    <MeetingDate1 xmlns="7723d88b-aecd-4d62-9614-c429aa84638e">2019-02-14T08:00:00+00:00</MeetingDate1>
    <MeetingDate4 xmlns="7723d88b-aecd-4d62-9614-c429aa84638e" xsi:nil="true"/>
    <MeetingType2 xmlns="7723d88b-aecd-4d62-9614-c429aa84638e" xsi:nil="true"/>
    <DocumentSummaryDescription xmlns="7723d88b-aecd-4d62-9614-c429aa84638e" xsi:nil="true"/>
    <MeetingDate2 xmlns="7723d88b-aecd-4d62-9614-c429aa84638e" xsi:nil="true"/>
    <MeetingType3 xmlns="7723d88b-aecd-4d62-9614-c429aa84638e" xsi:nil="true"/>
    <RetentionDesignation xmlns="7723d88b-aecd-4d62-9614-c429aa84638e">Archival</RetentionDesignation>
    <Public xmlns="7723d88b-aecd-4d62-9614-c429aa84638e">true</Public>
    <MeetingDate3 xmlns="7723d88b-aecd-4d62-9614-c429aa84638e" xsi:nil="true"/>
    <MeetingType4 xmlns="7723d88b-aecd-4d62-9614-c429aa84638e" xsi:nil="true"/>
    <RetentionTriggerDate xmlns="7723d88b-aecd-4d62-9614-c429aa84638e">No longer needed</RetentionTriggerDate>
    <PublishedDate1 xmlns="7723d88b-aecd-4d62-9614-c429aa84638e">2019-02-14T08:00:00+00:00</PublishedDate1>
    <RecordOwner xmlns="7723d88b-aecd-4d62-9614-c429aa84638e">Board Administration</RecordOwner>
    <DocumentAdditionalInformation xmlns="7723d88b-aecd-4d62-9614-c429aa84638e" xsi:nil="true"/>
    <Display xmlns="7723d88b-aecd-4d62-9614-c429aa84638e">true</Display>
    <RetentionTimePeriod xmlns="7723d88b-aecd-4d62-9614-c429aa84638e">6 yrs</RetentionTimePeriod>
    <DispositionAction xmlns="7723d88b-aecd-4d62-9614-c429aa84638e">Preserve</DispositionAction>
    <MeetingType1 xmlns="7723d88b-aecd-4d62-9614-c429aa84638e">System Expansion Committee</MeetingType1>
    <DanNumber xmlns="7723d88b-aecd-4d62-9614-c429aa84638e">GS2011-175</DanNumber>
    <DanTitle xmlns="7723d88b-aecd-4d62-9614-c429aa84638e">Meetings – Governing/Executive</DanTitle>
    <DataClassification xmlns="7723d88b-aecd-4d62-9614-c429aa84638e">Unrestricted</DataClassification>
    <DocumentNumber xmlns="7723d88b-aecd-4d62-9614-c429aa84638e" xsi:nil="true"/>
    <SubProjectNumber xmlns="7723d88b-aecd-4d62-9614-c429aa84638e" xsi:nil="true"/>
    <BoardActionSecondaryCategory xmlns="7723d88b-aecd-4d62-9614-c429aa84638e">Project Alignment (Route) Decisions</BoardActionSecondaryCategory>
    <DepartmentFunction xmlns="7723d88b-aecd-4d62-9614-c429aa84638e">Planning, Environment, and Project Development</DepartmentFunction>
    <Subarea xmlns="7723d88b-aecd-4d62-9614-c429aa84638e">North King County</Subarea>
    <ProjectName2 xmlns="7723d88b-aecd-4d62-9614-c429aa84638e" xsi:nil="true"/>
    <ProjectName5 xmlns="7723d88b-aecd-4d62-9614-c429aa84638e" xsi:nil="true"/>
    <ProcurementNumber xmlns="7723d88b-aecd-4d62-9614-c429aa84638e" xsi:nil="true"/>
    <ProjectNumber2 xmlns="7723d88b-aecd-4d62-9614-c429aa84638e" xsi:nil="true"/>
    <SubProjectName5 xmlns="7723d88b-aecd-4d62-9614-c429aa84638e" xsi:nil="true"/>
    <RecordNumber xmlns="7723d88b-aecd-4d62-9614-c429aa84638e" xsi:nil="true"/>
    <SubProjectName xmlns="7723d88b-aecd-4d62-9614-c429aa84638e" xsi:nil="true"/>
    <SubProjectName4 xmlns="7723d88b-aecd-4d62-9614-c429aa84638e" xsi:nil="true"/>
    <ProjectName4 xmlns="7723d88b-aecd-4d62-9614-c429aa84638e" xsi:nil="true"/>
    <ProjectNumber3 xmlns="7723d88b-aecd-4d62-9614-c429aa84638e" xsi:nil="true"/>
    <TransitMode xmlns="7723d88b-aecd-4d62-9614-c429aa84638e">Link light rail</TransitMode>
    <SubProjectName3 xmlns="7723d88b-aecd-4d62-9614-c429aa84638e" xsi:nil="true"/>
    <SubProjectNumber2 xmlns="7723d88b-aecd-4d62-9614-c429aa84638e" xsi:nil="true"/>
    <SubProjectName2 xmlns="7723d88b-aecd-4d62-9614-c429aa84638e" xsi:nil="true"/>
    <SubProjectNumber3 xmlns="7723d88b-aecd-4d62-9614-c429aa84638e" xsi:nil="true"/>
    <BoardActionPrimaryCategory xmlns="7723d88b-aecd-4d62-9614-c429aa84638e">Project Decisions</BoardActionPrimaryCategory>
    <SubProjectNumber4 xmlns="7723d88b-aecd-4d62-9614-c429aa84638e" xsi:nil="true"/>
    <SubProjectNumber5 xmlns="7723d88b-aecd-4d62-9614-c429aa84638e" xsi:nil="true"/>
    <KeyContactStaffLead xmlns="7723d88b-aecd-4d62-9614-c429aa84638e">Cathal Ridge</KeyContactStaffLead>
    <ProjectNumber xmlns="7723d88b-aecd-4d62-9614-c429aa84638e">400066</ProjectNumber>
    <ProjectNumber4 xmlns="7723d88b-aecd-4d62-9614-c429aa84638e" xsi:nil="true"/>
    <ProjectName xmlns="7723d88b-aecd-4d62-9614-c429aa84638e">West Seattle and Ballard Link Extensions</ProjectName>
    <ProjectName3 xmlns="7723d88b-aecd-4d62-9614-c429aa84638e" xsi:nil="true"/>
    <ProjectNumber5 xmlns="7723d88b-aecd-4d62-9614-c429aa84638e" xsi:nil="true"/>
    <ActiveLibraryURL xmlns="3eaacd3a-c4ca-47b7-bf42-4fc6b6011408" xsi:nil="true"/>
    <PRDA_x0023_ xmlns="3eaacd3a-c4ca-47b7-bf42-4fc6b6011408" xsi:nil="true"/>
    <TaxCatchAll xmlns="c6b6fa1d-1a0a-4367-bc8e-8a0985d476e0" xsi:nil="true"/>
    <lcf76f155ced4ddcb4097134ff3c332f xmlns="3eaacd3a-c4ca-47b7-bf42-4fc6b6011408" xsi:nil="true"/>
    <SubProjectName10 xmlns="7723d88b-aecd-4d62-9614-c429aa84638e" xsi:nil="true"/>
    <ProjectName8 xmlns="7723d88b-aecd-4d62-9614-c429aa84638e" xsi:nil="true"/>
    <SubProjectName7 xmlns="7723d88b-aecd-4d62-9614-c429aa84638e" xsi:nil="true"/>
    <SubProjectName6 xmlns="7723d88b-aecd-4d62-9614-c429aa84638e" xsi:nil="true"/>
    <ProjectName10 xmlns="7723d88b-aecd-4d62-9614-c429aa84638e" xsi:nil="true"/>
    <ProjectName7 xmlns="7723d88b-aecd-4d62-9614-c429aa84638e" xsi:nil="true"/>
    <SubProjectName9 xmlns="7723d88b-aecd-4d62-9614-c429aa84638e" xsi:nil="true"/>
    <SubProjectName8 xmlns="7723d88b-aecd-4d62-9614-c429aa84638e" xsi:nil="true"/>
    <ProjectName6 xmlns="7723d88b-aecd-4d62-9614-c429aa84638e" xsi:nil="true"/>
    <ProjectName9 xmlns="7723d88b-aecd-4d62-9614-c429aa84638e" xsi:nil="true"/>
    <AttachmentValue xmlns="3eaacd3a-c4ca-47b7-bf42-4fc6b6011408" xsi:nil="true"/>
    <Content_x0020_Type_x0020_Text xmlns="3eaacd3a-c4ca-47b7-bf42-4fc6b6011408">Presentations</Content_x0020_Type_x0020_Text>
  </documentManagement>
</p:properties>
</file>

<file path=customXml/itemProps1.xml><?xml version="1.0" encoding="utf-8"?>
<ds:datastoreItem xmlns:ds="http://schemas.openxmlformats.org/officeDocument/2006/customXml" ds:itemID="{8FFF66F5-4585-4D4C-85E2-DF8490D98488}"/>
</file>

<file path=customXml/itemProps2.xml><?xml version="1.0" encoding="utf-8"?>
<ds:datastoreItem xmlns:ds="http://schemas.openxmlformats.org/officeDocument/2006/customXml" ds:itemID="{95771DF5-15E0-45AA-B6D5-383CFBC3C23F}"/>
</file>

<file path=customXml/itemProps3.xml><?xml version="1.0" encoding="utf-8"?>
<ds:datastoreItem xmlns:ds="http://schemas.openxmlformats.org/officeDocument/2006/customXml" ds:itemID="{7981C9FB-91D2-41AE-8690-10F7AE80A1B0}"/>
</file>

<file path=docProps/app.xml><?xml version="1.0" encoding="utf-8"?>
<Properties xmlns="http://schemas.openxmlformats.org/officeDocument/2006/extended-properties" xmlns:vt="http://schemas.openxmlformats.org/officeDocument/2006/docPropsVTypes">
  <Template>AE 0036-17 Meeting Presentation Template</Template>
  <TotalTime>37899</TotalTime>
  <Words>2923</Words>
  <Application>Microsoft Macintosh PowerPoint</Application>
  <PresentationFormat>On-screen Show (16:9)</PresentationFormat>
  <Paragraphs>781</Paragraphs>
  <Slides>34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Symbol</vt:lpstr>
      <vt:lpstr>ST agency template 2017</vt:lpstr>
      <vt:lpstr>1_ST agency template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 Seattle and Ballard Link Extensions - Level 3 Results 02-14-19</dc:title>
  <dc:creator>Perrone, Emily</dc:creator>
  <cp:lastModifiedBy>Clarence Wong</cp:lastModifiedBy>
  <cp:revision>1540</cp:revision>
  <cp:lastPrinted>2019-02-11T20:47:12Z</cp:lastPrinted>
  <dcterms:created xsi:type="dcterms:W3CDTF">2018-01-04T19:04:42Z</dcterms:created>
  <dcterms:modified xsi:type="dcterms:W3CDTF">2019-02-14T03:05:41Z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0x010100289001A237C67D43B0F4AA263C333D63020008738C0EA953C44186DBE65865448549</vt:lpwstr>
  </property>
  <property fmtid="{D5CDD505-2E9C-101B-9397-08002B2CF9AE}" pid="3" name="Procurement No">
    <vt:lpwstr>AE 0036-17</vt:lpwstr>
  </property>
  <property fmtid="{D5CDD505-2E9C-101B-9397-08002B2CF9AE}" pid="4" name="Project Name">
    <vt:lpwstr>West Seattle-Ballard Link Extension</vt:lpwstr>
  </property>
  <property fmtid="{D5CDD505-2E9C-101B-9397-08002B2CF9AE}" pid="5" name="Order">
    <vt:r8>314700</vt:r8>
  </property>
  <property fmtid="{D5CDD505-2E9C-101B-9397-08002B2CF9AE}" pid="6" name="Update Content Type using Document Type">
    <vt:lpwstr>https://soundtransit.sharepoint.com/sites/PRDA/_layouts/15/wrkstat.aspx?List=3eaacd3a-c4ca-47b7-bf42-4fc6b6011408&amp;WorkflowInstanceName=3aec8255-6740-455f-8d90-5169b0ce9a84, Stage 1</vt:lpwstr>
  </property>
  <property fmtid="{D5CDD505-2E9C-101B-9397-08002B2CF9AE}" pid="7" name="MediaServiceImageTags">
    <vt:lpwstr/>
  </property>
</Properties>
</file>